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746" r:id="rId13"/>
  </p:sldMasterIdLst>
  <p:notesMasterIdLst>
    <p:notesMasterId r:id="rId15"/>
  </p:notesMasterIdLst>
  <p:sldIdLst>
    <p:sldId id="478" r:id="rId17"/>
    <p:sldId id="491" r:id="rId18"/>
    <p:sldId id="492" r:id="rId19"/>
    <p:sldId id="479" r:id="rId20"/>
    <p:sldId id="484" r:id="rId21"/>
    <p:sldId id="443" r:id="rId22"/>
    <p:sldId id="496" r:id="rId23"/>
    <p:sldId id="493" r:id="rId24"/>
    <p:sldId id="494" r:id="rId25"/>
    <p:sldId id="495" r:id="rId26"/>
    <p:sldId id="485" r:id="rId27"/>
    <p:sldId id="488" r:id="rId28"/>
    <p:sldId id="481" r:id="rId29"/>
    <p:sldId id="486" r:id="rId30"/>
    <p:sldId id="487" r:id="rId31"/>
    <p:sldId id="482" r:id="rId32"/>
    <p:sldId id="264" r:id="rId33"/>
    <p:sldId id="489" r:id="rId34"/>
    <p:sldId id="483" r:id="rId35"/>
    <p:sldId id="490" r:id="rId36"/>
  </p:sldIdLst>
  <p:sldSz cx="9906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3" orient="horz" pos="3973" userDrawn="1">
          <p15:clr>
            <a:srgbClr val="A4A3A4"/>
          </p15:clr>
        </p15:guide>
        <p15:guide id="6" orient="horz" pos="345" userDrawn="1">
          <p15:clr>
            <a:srgbClr val="A4A3A4"/>
          </p15:clr>
        </p15:guide>
        <p15:guide id="15" pos="2439" userDrawn="1">
          <p15:clr>
            <a:srgbClr val="A4A3A4"/>
          </p15:clr>
        </p15:guide>
        <p15:guide id="16" pos="1078" userDrawn="1">
          <p15:clr>
            <a:srgbClr val="A4A3A4"/>
          </p15:clr>
        </p15:guide>
        <p15:guide id="17" pos="3799" userDrawn="1">
          <p15:clr>
            <a:srgbClr val="A4A3A4"/>
          </p15:clr>
        </p15:guide>
        <p15:guide id="18" pos="5160" userDrawn="1">
          <p15:clr>
            <a:srgbClr val="A4A3A4"/>
          </p15:clr>
        </p15:guide>
        <p15:guide id="19" orient="horz" pos="821" userDrawn="1">
          <p15:clr>
            <a:srgbClr val="A4A3A4"/>
          </p15:clr>
        </p15:guide>
        <p15:guide id="23" pos="1758" userDrawn="1">
          <p15:clr>
            <a:srgbClr val="A4A3A4"/>
          </p15:clr>
        </p15:guide>
        <p15:guide id="26" pos="4480" userDrawn="1">
          <p15:clr>
            <a:srgbClr val="A4A3A4"/>
          </p15:clr>
        </p15:guide>
        <p15:guide id="30" pos="1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01D63"/>
    <a:srgbClr val="C37C91"/>
    <a:srgbClr val="F4A39E"/>
    <a:srgbClr val="EEC16F"/>
    <a:srgbClr val="091348"/>
    <a:srgbClr val="1B9BC8"/>
    <a:srgbClr val="0D0F1A"/>
    <a:srgbClr val="0D0F1B"/>
    <a:srgbClr val="42CDDD"/>
    <a:srgbClr val="8CDFF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0"/>
    <p:restoredTop sz="96599"/>
  </p:normalViewPr>
  <p:slideViewPr>
    <p:cSldViewPr snapToGrid="0" snapToObjects="1">
      <p:cViewPr varScale="1">
        <p:scale>
          <a:sx n="82" d="100"/>
          <a:sy n="82" d="100"/>
        </p:scale>
        <p:origin x="1272" y="62"/>
      </p:cViewPr>
      <p:guideLst>
        <p:guide orient="horz" pos="3973"/>
        <p:guide orient="horz" pos="345"/>
        <p:guide pos="2439"/>
        <p:guide pos="1078"/>
        <p:guide pos="3799"/>
        <p:guide pos="5160"/>
        <p:guide orient="horz" pos="821"/>
        <p:guide pos="1758"/>
        <p:guide pos="4480"/>
        <p:guide pos="1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3256" y="192"/>
      </p:cViewPr>
      <p:guideLst>
        <p:guide orient="horz" pos="3973"/>
        <p:guide orient="horz" pos="345"/>
        <p:guide pos="2439"/>
        <p:guide pos="1078"/>
        <p:guide pos="3799"/>
        <p:guide pos="5160"/>
        <p:guide orient="horz" pos="821"/>
        <p:guide pos="1758"/>
        <p:guide pos="4480"/>
        <p:guide pos="1940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51" Type="http://schemas.openxmlformats.org/officeDocument/2006/relationships/viewProps" Target="viewProps.xml"></Relationship><Relationship Id="rId5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ED7A2-6659-0144-973E-6F7576E4DF56}" type="datetimeFigureOut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911D7-BE2F-7141-9F00-B7783939681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1766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830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953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696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3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6637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4595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64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68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474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581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17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670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880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911D7-BE2F-7141-9F00-B7783939681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432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43A5E-CFD9-7C45-97A2-F7E2A0F6A6CE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61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F5FB2-15EC-F442-8F66-DEF5F03C40BC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995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65E9-2FF2-8449-BE40-20C999D7A8EB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68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87BDA-B8C5-3043-B0ED-BE8C9BFC1BE3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3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C044-8E15-8444-86E0-8126C8CCEE64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20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71218-2099-664B-B292-FB13448DCAF8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182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CF7D-6FF2-4A40-A9E8-079A6B8B7F33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384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62405-A66C-0F4D-AF17-4741040246EF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311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A13-FA71-0141-85D1-6A8D7DDE8425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52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6A1A-587F-9A4F-9CA8-34791D068EC5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30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34E3-E7C3-D146-9FE9-5AAEC55C57ED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78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91EE-2D16-5C48-AAE9-86928B123202}" type="datetime1">
              <a:rPr kumimoji="1" lang="ko-KR" altLang="en-US" smtClean="0"/>
              <a:t>2021-04-17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88140-3933-FA48-B5E4-2B73F14866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37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164353258242.png"></Relationship><Relationship Id="rId3" Type="http://schemas.openxmlformats.org/officeDocument/2006/relationships/image" Target="../media/fImage5187373269576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3.emf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3.emf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3.emf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3.emf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8" Type="http://schemas.openxmlformats.org/officeDocument/2006/relationships/image" Target="../media/image10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9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png"></Relationship><Relationship Id="rId10" Type="http://schemas.openxmlformats.org/officeDocument/2006/relationships/image" Target="../media/image12.png"></Relationship><Relationship Id="rId4" Type="http://schemas.openxmlformats.org/officeDocument/2006/relationships/image" Target="../media/image6.png"></Relationship><Relationship Id="rId9" Type="http://schemas.openxmlformats.org/officeDocument/2006/relationships/image" Target="../media/image11.png"></Relationship><Relationship Id="rId1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8" Type="http://schemas.openxmlformats.org/officeDocument/2006/relationships/image" Target="../media/image10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9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png"></Relationship><Relationship Id="rId10" Type="http://schemas.openxmlformats.org/officeDocument/2006/relationships/image" Target="../media/image12.png"></Relationship><Relationship Id="rId4" Type="http://schemas.openxmlformats.org/officeDocument/2006/relationships/image" Target="../media/image6.png"></Relationship><Relationship Id="rId9" Type="http://schemas.openxmlformats.org/officeDocument/2006/relationships/image" Target="../media/image11.png"></Relationship><Relationship Id="rId1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.xml"></Relationship><Relationship Id="rId4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3.emf"></Relationship><Relationship Id="rId2" Type="http://schemas.openxmlformats.org/officeDocument/2006/relationships/notesSlide" Target="../notesSlides/notesSlide20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.xml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emf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image" Target="../media/image2.png"></Relationship><Relationship Id="rId5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16435318141.png"></Relationship><Relationship Id="rId3" Type="http://schemas.openxmlformats.org/officeDocument/2006/relationships/image" Target="../media/fImage5187373199218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D7A71F-6FDA-4251-A785-5DECE795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55" y="0"/>
            <a:ext cx="795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3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54050" y="255905"/>
            <a:ext cx="3358515" cy="215900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fontAlgn="base" defTabSz="843915" latinLnBrk="0">
              <a:buFontTx/>
              <a:buNone/>
            </a:pPr>
            <a:r>
              <a:rPr lang="en-US" altLang="ko-KR" sz="1400">
                <a:latin typeface="+mj-lt"/>
                <a:ea typeface="Calibri Light" charset="0"/>
                <a:cs typeface="Apple SD 산돌고딕 Neo 일반체" charset="0"/>
              </a:rPr>
              <a:t>Ⅰ. </a:t>
            </a:r>
            <a:r>
              <a:rPr lang="ko-KR" altLang="en-US" sz="1400">
                <a:latin typeface="Calibri Light" charset="0"/>
                <a:cs typeface="Apple SD 산돌고딕 Neo 일반체" charset="0"/>
              </a:rPr>
              <a:t>사업 배경</a:t>
            </a:r>
            <a:endParaRPr lang="ko-KR" altLang="en-US" sz="1400">
              <a:latin typeface="Calibri Light" charset="0"/>
              <a:cs typeface="Apple SD 산돌고딕 Neo 일반체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 rot="0">
            <a:off x="631825" y="680720"/>
            <a:ext cx="8662670" cy="454025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fontAlgn="base" defTabSz="843915" latinLnBrk="0">
              <a:lnSpc>
                <a:spcPct val="130000"/>
              </a:lnSpc>
              <a:buFontTx/>
              <a:buNone/>
            </a:pPr>
            <a:r>
              <a:rPr lang="ko-KR" altLang="en-US" sz="1200">
                <a:latin typeface="맑은 고딕" charset="0"/>
                <a:cs typeface="Apple SD 산돌고딕 Neo 일반체" charset="0"/>
              </a:rPr>
              <a:t>귀사가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사회가치를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혁신적으로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해결하고자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하는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궁극적인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지향점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및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이에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도달하고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있음을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평가하는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자체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기준과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현재까지의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성과를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간략히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작성</a:t>
            </a:r>
            <a:r>
              <a:rPr lang="ko-KR" altLang="en-US" sz="1200">
                <a:latin typeface="+mn-ea"/>
                <a:ea typeface="맑은 고딕" charset="0"/>
                <a:cs typeface="Apple SD 산돌고딕 Neo 일반체" charset="0"/>
              </a:rPr>
              <a:t> </a:t>
            </a:r>
            <a:r>
              <a:rPr lang="ko-KR" altLang="en-US" sz="1200">
                <a:latin typeface="맑은 고딕" charset="0"/>
                <a:cs typeface="Apple SD 산돌고딕 Neo 일반체" charset="0"/>
              </a:rPr>
              <a:t>부탁드립니다</a:t>
            </a:r>
            <a:r>
              <a:rPr lang="en-US" altLang="ko-KR" sz="1200">
                <a:latin typeface="+mn-ea"/>
                <a:ea typeface="맑은 고딕" charset="0"/>
                <a:cs typeface="Apple SD 산돌고딕 Neo 일반체" charset="0"/>
              </a:rPr>
              <a:t>.</a:t>
            </a:r>
            <a:endParaRPr lang="ko-KR" altLang="en-US" sz="1200">
              <a:latin typeface="+mn-ea"/>
              <a:ea typeface="맑은 고딕" charset="0"/>
              <a:cs typeface="Apple SD 산돌고딕 Neo 일반체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631825" y="549275"/>
            <a:ext cx="8646795" cy="635"/>
          </a:xfrm>
          <a:prstGeom prst="line"/>
          <a:ln w="3175" cap="flat" cmpd="sng">
            <a:solidFill>
              <a:srgbClr val="0913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 rot="0">
            <a:off x="15875" y="6635750"/>
            <a:ext cx="2395220" cy="2165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* 참고 : 질병관리본부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 flipH="1">
            <a:off x="1030605" y="-1409700"/>
            <a:ext cx="7669530" cy="11385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base" latinLnBrk="0" lvl="1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◦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사업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아이템을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통하여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해결하고자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하는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고객의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문제를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기술해주세요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+mn-lt"/>
              <a:ea typeface="Calibri" charset="0"/>
              <a:cs typeface="+mn-cs"/>
            </a:endParaRPr>
          </a:p>
          <a:p>
            <a:pPr marL="0" indent="0" algn="ctr" fontAlgn="base" latinLnBrk="0" lvl="1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◦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객관성을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위해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정량지표와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해당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지표의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출처를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같이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써주시면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더욱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좋습니다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+mn-lt"/>
              <a:ea typeface="Calibri" charset="0"/>
              <a:cs typeface="+mn-cs"/>
            </a:endParaRPr>
          </a:p>
          <a:p>
            <a:pPr marL="0" indent="0" algn="ctr" fontAlgn="base" latinLnBrk="0" lvl="1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예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)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사업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아이템이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승객을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위한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멀미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치료제인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경우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, “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승객중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x%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는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멀미를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앓고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있음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_2021.xx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기관”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+mn-lt"/>
              <a:ea typeface="Calibri" charset="0"/>
              <a:cs typeface="+mn-cs"/>
            </a:endParaRPr>
          </a:p>
          <a:p>
            <a:pPr marL="0" indent="0" algn="ctr" latinLnBrk="1" lvl="1">
              <a:buFontTx/>
              <a:buNone/>
            </a:pPr>
            <a:r>
              <a:rPr lang="ko-KR" altLang="ko-KR" sz="1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charset="0"/>
              </a:rPr>
              <a:t>* 해결하고자 하는 니즈 또는 페인 포인트가 무엇인지, 제시한 방법이 적절한 해결 방안인지</a:t>
            </a:r>
            <a:endParaRPr lang="ko-KR" altLang="en-US" sz="1000" b="1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charset="0"/>
            </a:endParaRPr>
          </a:p>
          <a:p>
            <a:pPr marL="0" indent="0" algn="ctr" latinLnBrk="1" lvl="1">
              <a:buFontTx/>
              <a:buNone/>
            </a:pPr>
            <a:endParaRPr lang="ko-KR" altLang="en-US" sz="1000" b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C:/Users/hejuc/AppData/Roaming/PolarisOffice/ETemp/24732_14399616/fImage101643532582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" y="1664970"/>
            <a:ext cx="4317365" cy="2945765"/>
          </a:xfrm>
          <a:prstGeom prst="rect"/>
          <a:noFill/>
        </p:spPr>
      </p:pic>
      <p:pic>
        <p:nvPicPr>
          <p:cNvPr id="14" name="Picture " descr="C:/Users/hejuc/AppData/Roaming/PolarisOffice/ETemp/24732_14399616/fImage518737326957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14900" y="1672590"/>
            <a:ext cx="4382135" cy="2938145"/>
          </a:xfrm>
          <a:prstGeom prst="rect"/>
          <a:noFill/>
        </p:spPr>
      </p:pic>
      <p:graphicFrame>
        <p:nvGraphicFramePr>
          <p:cNvPr id="12" name="Table 3"/>
          <p:cNvGraphicFramePr>
            <a:graphicFrameLocks noGrp="1"/>
          </p:cNvGraphicFramePr>
          <p:nvPr/>
        </p:nvGraphicFramePr>
        <p:xfrm>
          <a:off x="559435" y="1657350"/>
          <a:ext cx="8641715" cy="356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1015"/>
                <a:gridCol w="4330700"/>
              </a:tblGrid>
              <a:tr h="299720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(출처 : 라이센스뉴스, 2021.01)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(출처 : 중앙일보, 2020.01)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AC608D-F19C-F349-805D-660A6D10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428490" y="-2176145"/>
            <a:ext cx="5644515" cy="202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411A4-594F-4208-8D85-2A5CF033D894}"/>
              </a:ext>
            </a:extLst>
          </p:cNvPr>
          <p:cNvSpPr txBox="1"/>
          <p:nvPr/>
        </p:nvSpPr>
        <p:spPr>
          <a:xfrm>
            <a:off x="654050" y="25590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Ⅰ. </a:t>
            </a:r>
            <a:r>
              <a:rPr lang="ko-KR" altLang="en-US" sz="1400" dirty="0">
                <a:latin typeface="+mj-lt"/>
                <a:cs typeface="Apple SD 산돌고딕 Neo 일반체"/>
              </a:rPr>
              <a:t>사업배경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8AD9-EFA4-4C00-9F65-457E69A7E778}"/>
              </a:ext>
            </a:extLst>
          </p:cNvPr>
          <p:cNvSpPr txBox="1"/>
          <p:nvPr/>
        </p:nvSpPr>
        <p:spPr>
          <a:xfrm>
            <a:off x="631825" y="680720"/>
            <a:ext cx="8662035" cy="453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>
              <a:lnSpc>
                <a:spcPct val="130000"/>
              </a:lnSpc>
            </a:pPr>
            <a:r>
              <a:rPr lang="ko-KR" altLang="en-US" sz="1200" dirty="0">
                <a:latin typeface="+mn-ea"/>
                <a:cs typeface="Apple SD 산돌고딕 Neo 일반체"/>
              </a:rPr>
              <a:t>귀사가 사회가치를 혁신적으로 해결하고자 하는 궁극적인 지향점 및 이에 도달하고 있음을 평가하는 자체 기준과 현재까지의 성과를 간략히 작성 부탁드립니다</a:t>
            </a:r>
            <a:r>
              <a:rPr lang="en-US" altLang="ko-KR" sz="1200" dirty="0">
                <a:latin typeface="+mn-ea"/>
                <a:cs typeface="Apple SD 산돌고딕 Neo 일반체"/>
              </a:rPr>
              <a:t>.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31825" y="1502410"/>
          <a:ext cx="8623935" cy="3252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5790"/>
                <a:gridCol w="6748145"/>
              </a:tblGrid>
              <a:tr h="3670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r>
                        <a:rPr lang="en-US" sz="1100" kern="1200" b="1">
                          <a:solidFill>
                            <a:srgbClr val="FFFFFF"/>
                          </a:solidFill>
                          <a:latin typeface="+mn-ea"/>
                          <a:ea typeface="Calibri" charset="0"/>
                        </a:rPr>
                        <a:t> </a:t>
                      </a:r>
                      <a:endParaRPr lang="ko-KR" altLang="en-US" sz="1100" kern="1200" b="1">
                        <a:solidFill>
                          <a:srgbClr val="FFFFFF"/>
                        </a:solidFill>
                        <a:latin typeface="+mn-ea"/>
                        <a:ea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1100" kern="120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</a:tr>
              <a:tr h="28854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해결하고자 하는 문제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latinLnBrk="0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◦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사업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아이템을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통하여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해결하고자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하는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고객의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문제를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기술해주세요</a:t>
                      </a:r>
                      <a:r>
                        <a:rPr lang="en-US" altLang="ko-KR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.</a:t>
                      </a:r>
                      <a:endParaRPr lang="ko-KR" altLang="en-US" sz="1000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Calibri" charset="0"/>
                        <a:cs typeface="+mn-cs"/>
                      </a:endParaRPr>
                    </a:p>
                    <a:p>
                      <a:pPr marL="0" indent="0" algn="ctr" fontAlgn="base" latinLnBrk="0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◦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객관성을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위해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정량지표와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해당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지표의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출처를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같이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써주시면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더욱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좋습니다</a:t>
                      </a:r>
                      <a:r>
                        <a:rPr lang="en-US" altLang="ko-KR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.</a:t>
                      </a:r>
                      <a:endParaRPr lang="ko-KR" altLang="en-US" sz="1000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Calibri" charset="0"/>
                        <a:cs typeface="+mn-cs"/>
                      </a:endParaRPr>
                    </a:p>
                    <a:p>
                      <a:pPr marL="0" indent="0" algn="ctr" fontAlgn="base" latinLnBrk="0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예</a:t>
                      </a:r>
                      <a:r>
                        <a:rPr lang="en-US" altLang="ko-KR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)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사업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아이템이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기내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승객을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위한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멀미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치료제인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경우</a:t>
                      </a:r>
                      <a:r>
                        <a:rPr lang="en-US" altLang="ko-KR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, “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기내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승객중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x%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는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멀미를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앓고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있음</a:t>
                      </a:r>
                      <a:r>
                        <a:rPr lang="en-US" altLang="ko-KR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_2021.xx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charset="0"/>
                          <a:ea typeface="맑은 고딕" charset="0"/>
                          <a:cs typeface="+mn-cs"/>
                        </a:rPr>
                        <a:t>기관”</a:t>
                      </a:r>
                      <a:r>
                        <a:rPr lang="ko-KR" altLang="en-US" sz="1000" kern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Calibri" charset="0"/>
                          <a:cs typeface="+mn-cs"/>
                        </a:rPr>
                        <a:t> </a:t>
                      </a:r>
                      <a:endParaRPr lang="ko-KR" altLang="en-US" sz="1000" kern="120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Calibri" charset="0"/>
                        <a:cs typeface="+mn-cs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000" kern="1200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Times New Roman" charset="0"/>
                        </a:rPr>
                        <a:t>* 해결하고자 하는 니즈 또는 페인 포인트가 무엇인지, 제시한 방법이 적절한 해결 방안인지</a:t>
                      </a:r>
                      <a:endParaRPr lang="ko-KR" altLang="en-US" sz="1000" kern="1200" b="1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000" kern="1200" b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000" kern="1200" b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[R] 24">
            <a:extLst>
              <a:ext uri="{FF2B5EF4-FFF2-40B4-BE49-F238E27FC236}">
                <a16:creationId xmlns:a16="http://schemas.microsoft.com/office/drawing/2014/main" id="{21D56581-F6E5-4BE1-9D88-D39B28EA9D39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D9B7D6-6B00-4671-84AC-F57FEAAA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6566FEA2-B7D2-42CD-A1C4-D87A4395066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C5FD0FA8-7B54-499B-9FBE-8B3BCA265162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196579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AC608D-F19C-F349-805D-660A6D10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428490" y="-2176145"/>
            <a:ext cx="5644515" cy="202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411A4-594F-4208-8D85-2A5CF033D894}"/>
              </a:ext>
            </a:extLst>
          </p:cNvPr>
          <p:cNvSpPr txBox="1"/>
          <p:nvPr/>
        </p:nvSpPr>
        <p:spPr>
          <a:xfrm>
            <a:off x="654050" y="25590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Ⅰ. </a:t>
            </a:r>
            <a:r>
              <a:rPr lang="ko-KR" altLang="en-US" sz="1400" dirty="0">
                <a:latin typeface="+mj-lt"/>
                <a:cs typeface="Apple SD 산돌고딕 Neo 일반체"/>
              </a:rPr>
              <a:t>사업배경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8AD9-EFA4-4C00-9F65-457E69A7E778}"/>
              </a:ext>
            </a:extLst>
          </p:cNvPr>
          <p:cNvSpPr txBox="1"/>
          <p:nvPr/>
        </p:nvSpPr>
        <p:spPr>
          <a:xfrm>
            <a:off x="631825" y="680720"/>
            <a:ext cx="8662035" cy="453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>
              <a:lnSpc>
                <a:spcPct val="130000"/>
              </a:lnSpc>
            </a:pPr>
            <a:r>
              <a:rPr lang="ko-KR" altLang="en-US" sz="1200" dirty="0">
                <a:latin typeface="+mn-ea"/>
                <a:cs typeface="Apple SD 산돌고딕 Neo 일반체"/>
              </a:rPr>
              <a:t>귀사가 사회가치를 혁신적으로 해결하고자 하는 궁극적인 지향점 및 이에 도달하고 있음을 평가하는 자체 기준과 현재까지의 성과를 간략히 작성 부탁드립니다</a:t>
            </a:r>
            <a:r>
              <a:rPr lang="en-US" altLang="ko-KR" sz="1200" dirty="0">
                <a:latin typeface="+mn-ea"/>
                <a:cs typeface="Apple SD 산돌고딕 Neo 일반체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692C6-54C3-461A-9A8F-E04ABC5A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18606"/>
              </p:ext>
            </p:extLst>
          </p:nvPr>
        </p:nvGraphicFramePr>
        <p:xfrm>
          <a:off x="631826" y="1502407"/>
          <a:ext cx="8623982" cy="4552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5891">
                  <a:extLst>
                    <a:ext uri="{9D8B030D-6E8A-4147-A177-3AD203B41FA5}">
                      <a16:colId xmlns:a16="http://schemas.microsoft.com/office/drawing/2014/main" val="862675772"/>
                    </a:ext>
                  </a:extLst>
                </a:gridCol>
                <a:gridCol w="6748091">
                  <a:extLst>
                    <a:ext uri="{9D8B030D-6E8A-4147-A177-3AD203B41FA5}">
                      <a16:colId xmlns:a16="http://schemas.microsoft.com/office/drawing/2014/main" val="931294459"/>
                    </a:ext>
                  </a:extLst>
                </a:gridCol>
              </a:tblGrid>
              <a:tr h="36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539840"/>
                  </a:ext>
                </a:extLst>
              </a:tr>
              <a:tr h="2042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문제에 관심을 갖게 된 이유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해결하고자 하는 문제에 관심을 갖게 된 계기를 기술해주세요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sz="1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414172"/>
                  </a:ext>
                </a:extLst>
              </a:tr>
              <a:tr h="21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문제의 중요도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본 문제로 인해 어떠한 집단이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어느정도의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문제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불편함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겪고 있나요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sz="1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13122"/>
                  </a:ext>
                </a:extLst>
              </a:tr>
            </a:tbl>
          </a:graphicData>
        </a:graphic>
      </p:graphicFrame>
      <p:cxnSp>
        <p:nvCxnSpPr>
          <p:cNvPr id="11" name="직선 연결선[R] 24">
            <a:extLst>
              <a:ext uri="{FF2B5EF4-FFF2-40B4-BE49-F238E27FC236}">
                <a16:creationId xmlns:a16="http://schemas.microsoft.com/office/drawing/2014/main" id="{21D56581-F6E5-4BE1-9D88-D39B28EA9D39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D9B7D6-6B00-4671-84AC-F57FEAAA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6566FEA2-B7D2-42CD-A1C4-D87A4395066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C5FD0FA8-7B54-499B-9FBE-8B3BCA265162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165948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A322B3-6167-8C47-A285-D25BEF10FE5C}"/>
              </a:ext>
            </a:extLst>
          </p:cNvPr>
          <p:cNvSpPr/>
          <p:nvPr/>
        </p:nvSpPr>
        <p:spPr>
          <a:xfrm>
            <a:off x="-231140" y="-83820"/>
            <a:ext cx="10215880" cy="7015480"/>
          </a:xfrm>
          <a:prstGeom prst="rect">
            <a:avLst/>
          </a:prstGeom>
          <a:solidFill>
            <a:srgbClr val="101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0DE2CE3-AF4A-A744-9A0C-E2812091B181}"/>
              </a:ext>
            </a:extLst>
          </p:cNvPr>
          <p:cNvCxnSpPr>
            <a:cxnSpLocks/>
          </p:cNvCxnSpPr>
          <p:nvPr/>
        </p:nvCxnSpPr>
        <p:spPr>
          <a:xfrm>
            <a:off x="643255" y="3426460"/>
            <a:ext cx="8630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ABA4A2-4519-4E47-B1FF-736E8BF8F518}"/>
              </a:ext>
            </a:extLst>
          </p:cNvPr>
          <p:cNvSpPr/>
          <p:nvPr/>
        </p:nvSpPr>
        <p:spPr>
          <a:xfrm>
            <a:off x="7110095" y="2285365"/>
            <a:ext cx="2183765" cy="240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0" dirty="0">
                <a:solidFill>
                  <a:schemeClr val="bg1"/>
                </a:solidFill>
                <a:latin typeface="+mj-lt"/>
              </a:rPr>
              <a:t>I</a:t>
            </a:r>
            <a:endParaRPr kumimoji="1" lang="ko-KR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B1B3E-81F1-E94B-BF18-C4B73AF48EE5}"/>
              </a:ext>
            </a:extLst>
          </p:cNvPr>
          <p:cNvSpPr txBox="1"/>
          <p:nvPr/>
        </p:nvSpPr>
        <p:spPr>
          <a:xfrm>
            <a:off x="583565" y="2660015"/>
            <a:ext cx="5283200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제품</a:t>
            </a:r>
            <a:r>
              <a:rPr kumimoji="1" lang="en-US" altLang="ko-KR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(</a:t>
            </a:r>
            <a:r>
              <a:rPr kumimoji="1" lang="ko-KR" altLang="en-US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서비스</a:t>
            </a:r>
            <a:r>
              <a:rPr kumimoji="1" lang="en-US" altLang="ko-KR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) </a:t>
            </a:r>
            <a:r>
              <a:rPr kumimoji="1" lang="ko-KR" altLang="en-US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소개</a:t>
            </a:r>
            <a:endParaRPr kumimoji="1" lang="en-US" altLang="ko-KR" sz="3600" b="1" spc="-100" dirty="0">
              <a:solidFill>
                <a:schemeClr val="bg1"/>
              </a:solidFill>
              <a:latin typeface="+mj-lt"/>
              <a:ea typeface="Noto Sans CJK KR" panose="020B0500000000000000" pitchFamily="34" charset="-128"/>
              <a:cs typeface="Nanum Gothic ExtraBold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18615-6A6A-42A3-8BC5-688E5EF9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31481CF5-D6C0-4390-B341-EBFECA7F5A1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1"/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8" name="바닥글 개체 틀 1">
            <a:extLst>
              <a:ext uri="{FF2B5EF4-FFF2-40B4-BE49-F238E27FC236}">
                <a16:creationId xmlns:a16="http://schemas.microsoft.com/office/drawing/2014/main" id="{6F996770-7329-43AD-B743-A9B741168F93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227737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AC608D-F19C-F349-805D-660A6D10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428490" y="-2176145"/>
            <a:ext cx="5644515" cy="202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411A4-594F-4208-8D85-2A5CF033D894}"/>
              </a:ext>
            </a:extLst>
          </p:cNvPr>
          <p:cNvSpPr txBox="1"/>
          <p:nvPr/>
        </p:nvSpPr>
        <p:spPr>
          <a:xfrm>
            <a:off x="654050" y="25590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Ⅱ. </a:t>
            </a:r>
            <a:r>
              <a:rPr lang="ko-KR" altLang="en-US" sz="1400" dirty="0">
                <a:latin typeface="+mj-lt"/>
                <a:cs typeface="Apple SD 산돌고딕 Neo 일반체"/>
              </a:rPr>
              <a:t>제품</a:t>
            </a:r>
            <a:r>
              <a:rPr lang="en-US" altLang="ko-KR" sz="1400" dirty="0">
                <a:latin typeface="+mj-lt"/>
                <a:cs typeface="Apple SD 산돌고딕 Neo 일반체"/>
              </a:rPr>
              <a:t>(</a:t>
            </a:r>
            <a:r>
              <a:rPr lang="ko-KR" altLang="en-US" sz="1400" dirty="0">
                <a:latin typeface="+mj-lt"/>
                <a:cs typeface="Apple SD 산돌고딕 Neo 일반체"/>
              </a:rPr>
              <a:t>또는 서비스</a:t>
            </a:r>
            <a:r>
              <a:rPr lang="en-US" altLang="ko-KR" sz="1400" dirty="0">
                <a:latin typeface="+mj-lt"/>
                <a:cs typeface="Apple SD 산돌고딕 Neo 일반체"/>
              </a:rPr>
              <a:t>) </a:t>
            </a:r>
            <a:r>
              <a:rPr lang="ko-KR" altLang="en-US" sz="1400" dirty="0">
                <a:latin typeface="+mj-lt"/>
                <a:cs typeface="Apple SD 산돌고딕 Neo 일반체"/>
              </a:rPr>
              <a:t>소개</a:t>
            </a:r>
            <a:r>
              <a:rPr lang="en-US" altLang="ko-KR" sz="1400" dirty="0">
                <a:latin typeface="+mj-lt"/>
                <a:cs typeface="Apple SD 산돌고딕 Neo 일반체"/>
              </a:rPr>
              <a:t> 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8AD9-EFA4-4C00-9F65-457E69A7E778}"/>
              </a:ext>
            </a:extLst>
          </p:cNvPr>
          <p:cNvSpPr txBox="1"/>
          <p:nvPr/>
        </p:nvSpPr>
        <p:spPr>
          <a:xfrm>
            <a:off x="631825" y="680720"/>
            <a:ext cx="8662035" cy="453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>
              <a:lnSpc>
                <a:spcPct val="130000"/>
              </a:lnSpc>
            </a:pPr>
            <a:r>
              <a:rPr lang="ko-KR" altLang="en-US" sz="1200" dirty="0">
                <a:latin typeface="+mn-ea"/>
                <a:cs typeface="Apple SD 산돌고딕 Neo 일반체"/>
              </a:rPr>
              <a:t>귀사가 사회가치를 혁신적으로 해결하고자 하는 궁극적인 지향점 및 이에 도달하고 있음을 평가하는 자체 기준과 현재까지의 성과를 간략히 작성 부탁드립니다</a:t>
            </a:r>
            <a:r>
              <a:rPr lang="en-US" altLang="ko-KR" sz="1200" dirty="0">
                <a:latin typeface="+mn-ea"/>
                <a:cs typeface="Apple SD 산돌고딕 Neo 일반체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692C6-54C3-461A-9A8F-E04ABC5A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485037"/>
              </p:ext>
            </p:extLst>
          </p:nvPr>
        </p:nvGraphicFramePr>
        <p:xfrm>
          <a:off x="631826" y="1502407"/>
          <a:ext cx="8623982" cy="4725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5891">
                  <a:extLst>
                    <a:ext uri="{9D8B030D-6E8A-4147-A177-3AD203B41FA5}">
                      <a16:colId xmlns:a16="http://schemas.microsoft.com/office/drawing/2014/main" val="862675772"/>
                    </a:ext>
                  </a:extLst>
                </a:gridCol>
                <a:gridCol w="6748091">
                  <a:extLst>
                    <a:ext uri="{9D8B030D-6E8A-4147-A177-3AD203B41FA5}">
                      <a16:colId xmlns:a16="http://schemas.microsoft.com/office/drawing/2014/main" val="931294459"/>
                    </a:ext>
                  </a:extLst>
                </a:gridCol>
              </a:tblGrid>
              <a:tr h="36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539840"/>
                  </a:ext>
                </a:extLst>
              </a:tr>
              <a:tr h="217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창업 아이템 소개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팀이 구상중인 제품 또는 서비스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 해결 방안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무엇인지 기술해주세요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제품의 시안이나 가설계도면 등을 같이 첨부하여 설명해주시면 더욱 좋습니다</a:t>
                      </a:r>
                    </a:p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현재 우리 제품이 어느 정도 구현이 되었는지도 기술해주세요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아이디어 구상 단계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시제품이 제작 완료 단계 등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79846"/>
                  </a:ext>
                </a:extLst>
              </a:tr>
              <a:tr h="218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창업 아이템의 핵심가치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고객이 우리 제품을 위해 기꺼이 돈을 주고 구매하는 이유입니다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창업 아이템이 고객의 문제를 해결하는데 있어서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보다 특별한 장점들을 설명해주세요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문제를 얼마나 빠르게 해결하나요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문제를 얼마나 쉽게 해결하나요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문제를 얼마 만큼의 </a:t>
                      </a:r>
                    </a:p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저비용으로 해결 가능한가요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등에 대한 내용이 될 수 있습니다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sz="1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13122"/>
                  </a:ext>
                </a:extLst>
              </a:tr>
            </a:tbl>
          </a:graphicData>
        </a:graphic>
      </p:graphicFrame>
      <p:cxnSp>
        <p:nvCxnSpPr>
          <p:cNvPr id="11" name="직선 연결선[R] 24">
            <a:extLst>
              <a:ext uri="{FF2B5EF4-FFF2-40B4-BE49-F238E27FC236}">
                <a16:creationId xmlns:a16="http://schemas.microsoft.com/office/drawing/2014/main" id="{21D56581-F6E5-4BE1-9D88-D39B28EA9D39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D9B7D6-6B00-4671-84AC-F57FEAAA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6566FEA2-B7D2-42CD-A1C4-D87A4395066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C5FD0FA8-7B54-499B-9FBE-8B3BCA265162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  <p:sp>
        <p:nvSpPr>
          <p:cNvPr id="18" name="텍스트 상자 32"/>
          <p:cNvSpPr txBox="1">
            <a:spLocks/>
          </p:cNvSpPr>
          <p:nvPr/>
        </p:nvSpPr>
        <p:spPr>
          <a:xfrm rot="0">
            <a:off x="152400" y="-666750"/>
            <a:ext cx="9548495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실현 가능성 : 해당 팀의 역량을 기반으로, 사업 아이템을 실제로 실현 시킬 수 있을 것인지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아이템 혁신성 : 최초 비지니스 여부, 혹은 경쟁사 대비 제품이나 서비스의 차별성 및 매력도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52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AC608D-F19C-F349-805D-660A6D10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428490" y="-2176145"/>
            <a:ext cx="5644515" cy="202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411A4-594F-4208-8D85-2A5CF033D894}"/>
              </a:ext>
            </a:extLst>
          </p:cNvPr>
          <p:cNvSpPr txBox="1"/>
          <p:nvPr/>
        </p:nvSpPr>
        <p:spPr>
          <a:xfrm>
            <a:off x="654050" y="25590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Ⅱ. </a:t>
            </a:r>
            <a:r>
              <a:rPr lang="ko-KR" altLang="en-US" sz="1400" dirty="0">
                <a:latin typeface="+mj-lt"/>
                <a:cs typeface="Apple SD 산돌고딕 Neo 일반체"/>
              </a:rPr>
              <a:t>제품</a:t>
            </a:r>
            <a:r>
              <a:rPr lang="en-US" altLang="ko-KR" sz="1400" dirty="0">
                <a:latin typeface="+mj-lt"/>
                <a:cs typeface="Apple SD 산돌고딕 Neo 일반체"/>
              </a:rPr>
              <a:t>(</a:t>
            </a:r>
            <a:r>
              <a:rPr lang="ko-KR" altLang="en-US" sz="1400" dirty="0">
                <a:latin typeface="+mj-lt"/>
                <a:cs typeface="Apple SD 산돌고딕 Neo 일반체"/>
              </a:rPr>
              <a:t>또는 서비스</a:t>
            </a:r>
            <a:r>
              <a:rPr lang="en-US" altLang="ko-KR" sz="1400" dirty="0">
                <a:latin typeface="+mj-lt"/>
                <a:cs typeface="Apple SD 산돌고딕 Neo 일반체"/>
              </a:rPr>
              <a:t>) </a:t>
            </a:r>
            <a:r>
              <a:rPr lang="ko-KR" altLang="en-US" sz="1400" dirty="0">
                <a:latin typeface="+mj-lt"/>
                <a:cs typeface="Apple SD 산돌고딕 Neo 일반체"/>
              </a:rPr>
              <a:t>소개</a:t>
            </a:r>
            <a:r>
              <a:rPr lang="en-US" altLang="ko-KR" sz="1400" dirty="0">
                <a:latin typeface="+mj-lt"/>
                <a:cs typeface="Apple SD 산돌고딕 Neo 일반체"/>
              </a:rPr>
              <a:t> 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8AD9-EFA4-4C00-9F65-457E69A7E778}"/>
              </a:ext>
            </a:extLst>
          </p:cNvPr>
          <p:cNvSpPr txBox="1"/>
          <p:nvPr/>
        </p:nvSpPr>
        <p:spPr>
          <a:xfrm>
            <a:off x="631825" y="680720"/>
            <a:ext cx="8662035" cy="453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>
              <a:lnSpc>
                <a:spcPct val="130000"/>
              </a:lnSpc>
            </a:pPr>
            <a:r>
              <a:rPr lang="ko-KR" altLang="en-US" sz="1200" dirty="0">
                <a:latin typeface="+mn-ea"/>
                <a:cs typeface="Apple SD 산돌고딕 Neo 일반체"/>
              </a:rPr>
              <a:t>귀사가 사회가치를 혁신적으로 해결하고자 하는 궁극적인 지향점 및 이에 도달하고 있음을 평가하는 자체 기준과 현재까지의 성과를 간략히 작성 부탁드립니다</a:t>
            </a:r>
            <a:r>
              <a:rPr lang="en-US" altLang="ko-KR" sz="1200" dirty="0">
                <a:latin typeface="+mn-ea"/>
                <a:cs typeface="Apple SD 산돌고딕 Neo 일반체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692C6-54C3-461A-9A8F-E04ABC5A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74499"/>
              </p:ext>
            </p:extLst>
          </p:nvPr>
        </p:nvGraphicFramePr>
        <p:xfrm>
          <a:off x="631826" y="1502407"/>
          <a:ext cx="8623982" cy="29273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5891">
                  <a:extLst>
                    <a:ext uri="{9D8B030D-6E8A-4147-A177-3AD203B41FA5}">
                      <a16:colId xmlns:a16="http://schemas.microsoft.com/office/drawing/2014/main" val="862675772"/>
                    </a:ext>
                  </a:extLst>
                </a:gridCol>
                <a:gridCol w="6748091">
                  <a:extLst>
                    <a:ext uri="{9D8B030D-6E8A-4147-A177-3AD203B41FA5}">
                      <a16:colId xmlns:a16="http://schemas.microsoft.com/office/drawing/2014/main" val="931294459"/>
                    </a:ext>
                  </a:extLst>
                </a:gridCol>
              </a:tblGrid>
              <a:tr h="36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539840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창업 아이템의 차별성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기존에 유사한 제품이나 서비스가 있다면 설명해주시고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유사 제품 대비 우리 제품이 어떤 면에서 얼마나 더 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좋은지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설명해주세요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비교표를 작성하여 이를 정량적 수치로 설명할 수 있다면 더욱 신뢰성 있는 사업계획서가 될 수 있습니다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ㅇㅇ대비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ㅇㅇ초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더 빠른 서비스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만약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경쟁사에서 우리 제품을 모방했을 시 이에 대한 대처 방안이 있다면 설명해주세요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우리 제품에 대하여 현재 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출원중이거나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보유하고 있는 지재권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특허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있을 시 작성해주세요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79846"/>
                  </a:ext>
                </a:extLst>
              </a:tr>
            </a:tbl>
          </a:graphicData>
        </a:graphic>
      </p:graphicFrame>
      <p:cxnSp>
        <p:nvCxnSpPr>
          <p:cNvPr id="11" name="직선 연결선[R] 24">
            <a:extLst>
              <a:ext uri="{FF2B5EF4-FFF2-40B4-BE49-F238E27FC236}">
                <a16:creationId xmlns:a16="http://schemas.microsoft.com/office/drawing/2014/main" id="{21D56581-F6E5-4BE1-9D88-D39B28EA9D39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D9B7D6-6B00-4671-84AC-F57FEAAA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6566FEA2-B7D2-42CD-A1C4-D87A4395066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C5FD0FA8-7B54-499B-9FBE-8B3BCA265162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250669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A322B3-6167-8C47-A285-D25BEF10FE5C}"/>
              </a:ext>
            </a:extLst>
          </p:cNvPr>
          <p:cNvSpPr/>
          <p:nvPr/>
        </p:nvSpPr>
        <p:spPr>
          <a:xfrm>
            <a:off x="-231140" y="-83820"/>
            <a:ext cx="10215880" cy="7015480"/>
          </a:xfrm>
          <a:prstGeom prst="rect">
            <a:avLst/>
          </a:prstGeom>
          <a:solidFill>
            <a:srgbClr val="101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0DE2CE3-AF4A-A744-9A0C-E2812091B181}"/>
              </a:ext>
            </a:extLst>
          </p:cNvPr>
          <p:cNvCxnSpPr>
            <a:cxnSpLocks/>
          </p:cNvCxnSpPr>
          <p:nvPr/>
        </p:nvCxnSpPr>
        <p:spPr>
          <a:xfrm>
            <a:off x="643255" y="3426460"/>
            <a:ext cx="8630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ABA4A2-4519-4E47-B1FF-736E8BF8F518}"/>
              </a:ext>
            </a:extLst>
          </p:cNvPr>
          <p:cNvSpPr/>
          <p:nvPr/>
        </p:nvSpPr>
        <p:spPr>
          <a:xfrm>
            <a:off x="7110095" y="2285365"/>
            <a:ext cx="2183765" cy="240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0" dirty="0">
                <a:solidFill>
                  <a:schemeClr val="bg1"/>
                </a:solidFill>
                <a:latin typeface="+mj-lt"/>
              </a:rPr>
              <a:t>I</a:t>
            </a:r>
            <a:endParaRPr kumimoji="1" lang="ko-KR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B1B3E-81F1-E94B-BF18-C4B73AF48EE5}"/>
              </a:ext>
            </a:extLst>
          </p:cNvPr>
          <p:cNvSpPr txBox="1"/>
          <p:nvPr/>
        </p:nvSpPr>
        <p:spPr>
          <a:xfrm>
            <a:off x="583565" y="2660015"/>
            <a:ext cx="5283200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비즈니스모델 캔버스</a:t>
            </a:r>
            <a:endParaRPr kumimoji="1" lang="en-US" altLang="ko-KR" sz="3600" b="1" spc="-100" dirty="0">
              <a:solidFill>
                <a:schemeClr val="bg1"/>
              </a:solidFill>
              <a:latin typeface="+mj-lt"/>
              <a:ea typeface="Noto Sans CJK KR" panose="020B0500000000000000" pitchFamily="34" charset="-128"/>
              <a:cs typeface="Nanum Gothic ExtraBold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18615-6A6A-42A3-8BC5-688E5EF9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31481CF5-D6C0-4390-B341-EBFECA7F5A1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1"/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8" name="바닥글 개체 틀 1">
            <a:extLst>
              <a:ext uri="{FF2B5EF4-FFF2-40B4-BE49-F238E27FC236}">
                <a16:creationId xmlns:a16="http://schemas.microsoft.com/office/drawing/2014/main" id="{6F996770-7329-43AD-B743-A9B741168F93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1030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75" y="469900"/>
            <a:ext cx="56197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3050" y="412750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2005" y="2854325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2625" y="349250"/>
            <a:ext cx="558800" cy="57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5014595" y="5447030"/>
            <a:ext cx="452755" cy="57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299970" y="2949575"/>
            <a:ext cx="67183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59635" y="361950"/>
            <a:ext cx="766445" cy="72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1650" y="384175"/>
            <a:ext cx="479425" cy="49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518795" y="5454650"/>
            <a:ext cx="535305" cy="51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484401"/>
              </p:ext>
            </p:extLst>
          </p:nvPr>
        </p:nvGraphicFramePr>
        <p:xfrm>
          <a:off x="533400" y="457200"/>
          <a:ext cx="8839200" cy="639678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6500">
                <a:tc rowSpan="2">
                  <a:txBody>
                    <a:bodyPr/>
                    <a:lstStyle/>
                    <a:p>
                      <a:r>
                        <a:rPr lang="en-AU" sz="1200" b="1" dirty="0"/>
                        <a:t>           Key</a:t>
                      </a:r>
                      <a:r>
                        <a:rPr lang="en-AU" sz="1200" b="1" baseline="0" dirty="0"/>
                        <a:t> Partners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Key Activities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/>
                        <a:t>          Value Propositions</a:t>
                      </a: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Customer </a:t>
                      </a:r>
                    </a:p>
                    <a:p>
                      <a:r>
                        <a:rPr lang="en-AU" sz="1200" b="1" dirty="0"/>
                        <a:t>         Relationships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AU" sz="1200" b="1" dirty="0"/>
                        <a:t>      Customer Segments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    Key Resources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    Channels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 gridSpan="3">
                  <a:txBody>
                    <a:bodyPr/>
                    <a:lstStyle/>
                    <a:p>
                      <a:r>
                        <a:rPr lang="en-AU" sz="1200" b="1" dirty="0"/>
                        <a:t>              Cost Structure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b="1" dirty="0"/>
                        <a:t>           Revenue Streams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89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4C48212-540F-48B4-B564-25F6431418EE}"/>
              </a:ext>
            </a:extLst>
          </p:cNvPr>
          <p:cNvSpPr txBox="1"/>
          <p:nvPr/>
        </p:nvSpPr>
        <p:spPr>
          <a:xfrm>
            <a:off x="654050" y="13398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Ⅲ. </a:t>
            </a:r>
            <a:r>
              <a:rPr lang="ko-KR" altLang="en-US" sz="1400" dirty="0">
                <a:latin typeface="+mj-lt"/>
                <a:cs typeface="Apple SD 산돌고딕 Neo 일반체"/>
              </a:rPr>
              <a:t>비즈니스모델 캔버스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75" y="469900"/>
            <a:ext cx="56197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3050" y="412750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2005" y="2854325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2625" y="349250"/>
            <a:ext cx="558800" cy="57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5014595" y="5447030"/>
            <a:ext cx="452755" cy="57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299970" y="2949575"/>
            <a:ext cx="67183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59635" y="361950"/>
            <a:ext cx="766445" cy="72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1650" y="384175"/>
            <a:ext cx="479425" cy="49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518795" y="5454650"/>
            <a:ext cx="535305" cy="51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391390"/>
              </p:ext>
            </p:extLst>
          </p:nvPr>
        </p:nvGraphicFramePr>
        <p:xfrm>
          <a:off x="533400" y="457200"/>
          <a:ext cx="8839200" cy="639678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6500">
                <a:tc rowSpan="2">
                  <a:txBody>
                    <a:bodyPr/>
                    <a:lstStyle/>
                    <a:p>
                      <a:r>
                        <a:rPr lang="en-AU" sz="1000" b="1" dirty="0"/>
                        <a:t>             </a:t>
                      </a:r>
                      <a:r>
                        <a:rPr lang="en-AU" sz="1200" b="1" dirty="0"/>
                        <a:t>Key</a:t>
                      </a:r>
                      <a:r>
                        <a:rPr lang="en-AU" sz="1200" b="1" baseline="0" dirty="0"/>
                        <a:t> Partners</a:t>
                      </a:r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하드웨어 공급사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프랜차이즈 가맹점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서비스 제공자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투자자</a:t>
                      </a: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000" b="1" dirty="0"/>
                        <a:t>          </a:t>
                      </a:r>
                      <a:r>
                        <a:rPr lang="en-AU" sz="1200" b="1" dirty="0"/>
                        <a:t>Key Activities</a:t>
                      </a:r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B2C / B2C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제휴 영업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B2B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제휴 영업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가맹점 홍보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마케팅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참여 이벤트</a:t>
                      </a: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1" dirty="0"/>
                        <a:t>            </a:t>
                      </a:r>
                      <a:r>
                        <a:rPr lang="en-AU" sz="1200" b="1" dirty="0"/>
                        <a:t>Value Propositions</a:t>
                      </a:r>
                      <a:endParaRPr kumimoji="0" lang="en-AU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비대면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선결제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앱 서비스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자주가는 매장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빠른 주문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주변 가맹점 탐색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가맹점 제안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자체 포인트 제도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b="1" dirty="0"/>
                        <a:t>           </a:t>
                      </a:r>
                      <a:r>
                        <a:rPr lang="en-AU" sz="1200" b="1" dirty="0"/>
                        <a:t>Customer </a:t>
                      </a:r>
                    </a:p>
                    <a:p>
                      <a:r>
                        <a:rPr lang="en-AU" sz="1200" b="1" dirty="0"/>
                        <a:t>         Relationships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 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 내 이벤트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뉴스레터</a:t>
                      </a: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AU" sz="1000" b="1" dirty="0"/>
                        <a:t>       </a:t>
                      </a:r>
                      <a:r>
                        <a:rPr lang="en-AU" sz="1200" b="1" dirty="0"/>
                        <a:t>Customer Segments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오프라인 카페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 소비자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오프라인 카페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식당 가맹점</a:t>
                      </a:r>
                    </a:p>
                    <a:p>
                      <a:endParaRPr lang="en-AU" sz="10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b="1" dirty="0"/>
                        <a:t>               </a:t>
                      </a:r>
                      <a:r>
                        <a:rPr lang="en-AU" sz="1200" b="1" dirty="0"/>
                        <a:t>Key Resources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 가맹점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 다운로드 수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주문결제액</a:t>
                      </a: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리텐션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00" b="1" dirty="0"/>
                        <a:t>                 </a:t>
                      </a:r>
                      <a:r>
                        <a:rPr lang="en-AU" sz="1200" b="1" dirty="0"/>
                        <a:t>Channels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 어플리케이션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endParaRPr 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오프라인 매장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 gridSpan="3">
                  <a:txBody>
                    <a:bodyPr/>
                    <a:lstStyle/>
                    <a:p>
                      <a:r>
                        <a:rPr lang="en-AU" sz="1000" b="1" dirty="0"/>
                        <a:t>                </a:t>
                      </a:r>
                      <a:r>
                        <a:rPr lang="en-AU" sz="1200" b="1" dirty="0"/>
                        <a:t>Cost Structure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플랫폼 운영비</a:t>
                      </a: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오프라인 판촉물 제작 및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유통비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온라인 마케팅 비용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000" b="1" dirty="0"/>
                        <a:t>             </a:t>
                      </a:r>
                      <a:r>
                        <a:rPr lang="en-AU" sz="1200" b="1" dirty="0"/>
                        <a:t>Revenue Streams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000" b="0" baseline="0" dirty="0">
                        <a:latin typeface="Comic Sans MS" pitchFamily="66" charset="0"/>
                      </a:endParaRP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결제 수수료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포인트 및 상품 판매</a:t>
                      </a: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기기임대 보증금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납품</a:t>
                      </a: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배너 광고</a:t>
                      </a:r>
                      <a:endParaRPr lang="en-AU" sz="1000" b="0" baseline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89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4C48212-540F-48B4-B564-25F6431418EE}"/>
              </a:ext>
            </a:extLst>
          </p:cNvPr>
          <p:cNvSpPr txBox="1"/>
          <p:nvPr/>
        </p:nvSpPr>
        <p:spPr>
          <a:xfrm>
            <a:off x="654050" y="13398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Ⅲ. </a:t>
            </a:r>
            <a:r>
              <a:rPr lang="ko-KR" altLang="en-US" sz="1400" dirty="0">
                <a:latin typeface="+mj-lt"/>
                <a:cs typeface="Apple SD 산돌고딕 Neo 일반체"/>
              </a:rPr>
              <a:t>비즈니스모델 캔버스</a:t>
            </a:r>
            <a:r>
              <a:rPr lang="en-US" altLang="ko-KR" sz="1400" dirty="0">
                <a:latin typeface="+mj-lt"/>
                <a:cs typeface="Apple SD 산돌고딕 Neo 일반체"/>
              </a:rPr>
              <a:t>(</a:t>
            </a:r>
            <a:r>
              <a:rPr lang="ko-KR" altLang="en-US" sz="1400" dirty="0">
                <a:latin typeface="+mj-lt"/>
                <a:cs typeface="Apple SD 산돌고딕 Neo 일반체"/>
              </a:rPr>
              <a:t>작성 예시</a:t>
            </a:r>
            <a:r>
              <a:rPr lang="en-US" altLang="ko-KR" sz="1400" dirty="0">
                <a:latin typeface="+mj-lt"/>
                <a:cs typeface="Apple SD 산돌고딕 Neo 일반체"/>
              </a:rPr>
              <a:t>)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21900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A322B3-6167-8C47-A285-D25BEF10FE5C}"/>
              </a:ext>
            </a:extLst>
          </p:cNvPr>
          <p:cNvSpPr/>
          <p:nvPr/>
        </p:nvSpPr>
        <p:spPr>
          <a:xfrm>
            <a:off x="-231140" y="-83820"/>
            <a:ext cx="10215880" cy="7015480"/>
          </a:xfrm>
          <a:prstGeom prst="rect">
            <a:avLst/>
          </a:prstGeom>
          <a:solidFill>
            <a:srgbClr val="101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0DE2CE3-AF4A-A744-9A0C-E2812091B181}"/>
              </a:ext>
            </a:extLst>
          </p:cNvPr>
          <p:cNvCxnSpPr>
            <a:cxnSpLocks/>
          </p:cNvCxnSpPr>
          <p:nvPr/>
        </p:nvCxnSpPr>
        <p:spPr>
          <a:xfrm>
            <a:off x="643255" y="3426460"/>
            <a:ext cx="8630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ABA4A2-4519-4E47-B1FF-736E8BF8F518}"/>
              </a:ext>
            </a:extLst>
          </p:cNvPr>
          <p:cNvSpPr/>
          <p:nvPr/>
        </p:nvSpPr>
        <p:spPr>
          <a:xfrm>
            <a:off x="7110095" y="2285365"/>
            <a:ext cx="2183765" cy="240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0" dirty="0">
                <a:solidFill>
                  <a:schemeClr val="bg1"/>
                </a:solidFill>
                <a:latin typeface="+mj-lt"/>
              </a:rPr>
              <a:t>I</a:t>
            </a:r>
            <a:endParaRPr kumimoji="1" lang="ko-KR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B1B3E-81F1-E94B-BF18-C4B73AF48EE5}"/>
              </a:ext>
            </a:extLst>
          </p:cNvPr>
          <p:cNvSpPr txBox="1"/>
          <p:nvPr/>
        </p:nvSpPr>
        <p:spPr>
          <a:xfrm>
            <a:off x="583565" y="2660015"/>
            <a:ext cx="5283200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팀 소개</a:t>
            </a:r>
            <a:endParaRPr kumimoji="1" lang="en-US" altLang="ko-KR" sz="3600" b="1" spc="-100" dirty="0">
              <a:solidFill>
                <a:schemeClr val="bg1"/>
              </a:solidFill>
              <a:latin typeface="+mj-lt"/>
              <a:ea typeface="Noto Sans CJK KR" panose="020B0500000000000000" pitchFamily="34" charset="-128"/>
              <a:cs typeface="Nanum Gothic ExtraBold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18615-6A6A-42A3-8BC5-688E5EF9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31481CF5-D6C0-4390-B341-EBFECA7F5A1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1"/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8" name="바닥글 개체 틀 1">
            <a:extLst>
              <a:ext uri="{FF2B5EF4-FFF2-40B4-BE49-F238E27FC236}">
                <a16:creationId xmlns:a16="http://schemas.microsoft.com/office/drawing/2014/main" id="{6F996770-7329-43AD-B743-A9B741168F93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400937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32BA9FA1-929B-244E-B675-76842AF7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8830" y="6393180"/>
            <a:ext cx="2145030" cy="365125"/>
          </a:xfrm>
        </p:spPr>
        <p:txBody>
          <a:bodyPr/>
          <a:lstStyle/>
          <a:p>
            <a:fld id="{41688140-3933-FA48-B5E4-2B73F14866CC}" type="slidenum">
              <a:rPr kumimoji="1" lang="ko-KR" altLang="en-US" smtClean="0">
                <a:solidFill>
                  <a:schemeClr val="bg1"/>
                </a:solidFill>
                <a:latin typeface="+mn-ea"/>
              </a:rPr>
              <a:t>2</a:t>
            </a:fld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2F772C8-560C-2A4D-A495-D920DEA16102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95B183-F234-D141-9939-EC08F105BF94}"/>
              </a:ext>
            </a:extLst>
          </p:cNvPr>
          <p:cNvSpPr txBox="1"/>
          <p:nvPr/>
        </p:nvSpPr>
        <p:spPr>
          <a:xfrm>
            <a:off x="542290" y="887095"/>
            <a:ext cx="1998345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spc="-100" dirty="0">
                <a:latin typeface="+mn-ea"/>
                <a:cs typeface="Nanum Gothic ExtraBold" charset="-127"/>
              </a:rPr>
              <a:t>작성요령</a:t>
            </a:r>
            <a:endParaRPr kumimoji="1" lang="en-US" altLang="ko-KR" sz="3600" spc="-100" dirty="0">
              <a:latin typeface="+mn-ea"/>
              <a:cs typeface="Nanum Gothic ExtraBold" charset="-127"/>
            </a:endParaRPr>
          </a:p>
        </p:txBody>
      </p:sp>
      <p:sp>
        <p:nvSpPr>
          <p:cNvPr id="29" name="바닥글 개체 틀 1">
            <a:extLst>
              <a:ext uri="{FF2B5EF4-FFF2-40B4-BE49-F238E27FC236}">
                <a16:creationId xmlns:a16="http://schemas.microsoft.com/office/drawing/2014/main" id="{FB1555BA-0B24-4445-9512-5F876E52F471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32" name="바닥글 개체 틀 1">
            <a:extLst>
              <a:ext uri="{FF2B5EF4-FFF2-40B4-BE49-F238E27FC236}">
                <a16:creationId xmlns:a16="http://schemas.microsoft.com/office/drawing/2014/main" id="{DD1A53E9-CD31-4BB6-A7C3-401165862BA1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447290" cy="63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B791F6-5778-4A4B-9F4A-589A8AD4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08CE10-C0A3-4260-A413-F49BADCE5E95}"/>
              </a:ext>
            </a:extLst>
          </p:cNvPr>
          <p:cNvSpPr txBox="1"/>
          <p:nvPr/>
        </p:nvSpPr>
        <p:spPr>
          <a:xfrm>
            <a:off x="631825" y="1886585"/>
            <a:ext cx="8353425" cy="2618740"/>
          </a:xfrm>
          <a:prstGeom prst="rect">
            <a:avLst/>
          </a:prstGeom>
          <a:solidFill>
            <a:srgbClr val="B8C2F6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200" kern="0" dirty="0">
              <a:solidFill>
                <a:srgbClr val="000000"/>
              </a:solidFill>
              <a:latin typeface="맑은 고딕 (본문)"/>
            </a:endParaRP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PPT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디자인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폰트 등은 팀에 맞도록 변경 가능합니다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제시된 항목 외에 추가 설명을 위한 페이지 추가는 가능합니다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.</a:t>
            </a: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입력 공간이 부족한 경우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페이지 추가는 가능합니다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.</a:t>
            </a: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용량이 큰 경우 제출에 어려움이 있을 수 있으니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고용량 이미지 활용은 최소화하여 주시기 바랍니다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제출 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PPT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파일을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PDF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로 변환하여 아래와 같은 파일명으로 제출해주세요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 (본문)"/>
            </a:endParaRPr>
          </a:p>
          <a:p>
            <a:pPr marL="224790" marR="63500" algn="just" fontAlgn="base" latinLnBrk="1">
              <a:lnSpc>
                <a:spcPct val="160000"/>
              </a:lnSpc>
            </a:pP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 (본문)"/>
              </a:rPr>
              <a:t>	</a:t>
            </a:r>
            <a:r>
              <a:rPr lang="ko-KR" altLang="en-US" sz="1200" kern="0" spc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 (본문)"/>
              </a:rPr>
              <a:t>팀명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 (본문)"/>
              </a:rPr>
              <a:t>(</a:t>
            </a:r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(본문)"/>
              </a:rPr>
              <a:t>혹은 신청자명</a:t>
            </a:r>
            <a:r>
              <a:rPr lang="en-US" altLang="ko-KR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(본문)"/>
              </a:rPr>
              <a:t>)</a:t>
            </a:r>
            <a:r>
              <a:rPr lang="en-US" altLang="ko-KR" sz="1200" kern="0" spc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 (본문)"/>
              </a:rPr>
              <a:t>_2021_01_</a:t>
            </a:r>
            <a:r>
              <a:rPr lang="ko-KR" altLang="en-US" sz="12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 (본문)"/>
              </a:rPr>
              <a:t>드림오더</a:t>
            </a:r>
            <a:r>
              <a:rPr lang="en-US" altLang="ko-KR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(본문)"/>
              </a:rPr>
              <a:t>_</a:t>
            </a:r>
            <a:r>
              <a:rPr lang="ko-KR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(본문)"/>
              </a:rPr>
              <a:t>신청서</a:t>
            </a:r>
            <a:r>
              <a:rPr lang="en-US" altLang="ko-KR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 (본문)"/>
              </a:rPr>
              <a:t>.pdf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 (본문)"/>
            </a:endParaRP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신청 시에는 해당 신청서와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30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~1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분 사이의 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 (본문)"/>
              </a:rPr>
              <a:t>신청자 소개 영상을 함께 업로드해야 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 (본문)"/>
              </a:rPr>
              <a:t>.</a:t>
            </a:r>
          </a:p>
          <a:p>
            <a:pPr marL="45339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endParaRPr lang="en-US" altLang="ko-KR" sz="1200" kern="0" dirty="0">
              <a:solidFill>
                <a:srgbClr val="00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50766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AC608D-F19C-F349-805D-660A6D10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428490" y="-2176145"/>
            <a:ext cx="5644515" cy="202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411A4-594F-4208-8D85-2A5CF033D894}"/>
              </a:ext>
            </a:extLst>
          </p:cNvPr>
          <p:cNvSpPr txBox="1"/>
          <p:nvPr/>
        </p:nvSpPr>
        <p:spPr>
          <a:xfrm>
            <a:off x="654050" y="25590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en-US" altLang="ko-KR" sz="1400" dirty="0">
                <a:latin typeface="+mj-lt"/>
                <a:cs typeface="Apple SD 산돌고딕 Neo 일반체"/>
              </a:rPr>
              <a:t>Ⅳ. </a:t>
            </a:r>
            <a:r>
              <a:rPr lang="ko-KR" altLang="en-US" sz="1400" dirty="0">
                <a:latin typeface="+mj-lt"/>
                <a:cs typeface="Apple SD 산돌고딕 Neo 일반체"/>
              </a:rPr>
              <a:t>팀 소개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8AD9-EFA4-4C00-9F65-457E69A7E778}"/>
              </a:ext>
            </a:extLst>
          </p:cNvPr>
          <p:cNvSpPr txBox="1"/>
          <p:nvPr/>
        </p:nvSpPr>
        <p:spPr>
          <a:xfrm>
            <a:off x="631825" y="680720"/>
            <a:ext cx="8662035" cy="453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>
              <a:lnSpc>
                <a:spcPct val="130000"/>
              </a:lnSpc>
            </a:pPr>
            <a:r>
              <a:rPr lang="ko-KR" altLang="en-US" sz="1200" dirty="0">
                <a:latin typeface="+mn-ea"/>
                <a:cs typeface="Apple SD 산돌고딕 Neo 일반체"/>
              </a:rPr>
              <a:t>귀사가 사회가치를 혁신적으로 해결하고자 하는 궁극적인 지향점 및 이에 도달하고 있음을 평가하는 자체 기준과 현재까지의 성과를 간략히 작성 부탁드립니다</a:t>
            </a:r>
            <a:r>
              <a:rPr lang="en-US" altLang="ko-KR" sz="1200" dirty="0">
                <a:latin typeface="+mn-ea"/>
                <a:cs typeface="Apple SD 산돌고딕 Neo 일반체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692C6-54C3-461A-9A8F-E04ABC5A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01629"/>
              </p:ext>
            </p:extLst>
          </p:nvPr>
        </p:nvGraphicFramePr>
        <p:xfrm>
          <a:off x="631826" y="1502407"/>
          <a:ext cx="8623982" cy="3851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5891">
                  <a:extLst>
                    <a:ext uri="{9D8B030D-6E8A-4147-A177-3AD203B41FA5}">
                      <a16:colId xmlns:a16="http://schemas.microsoft.com/office/drawing/2014/main" val="862675772"/>
                    </a:ext>
                  </a:extLst>
                </a:gridCol>
                <a:gridCol w="6748091">
                  <a:extLst>
                    <a:ext uri="{9D8B030D-6E8A-4147-A177-3AD203B41FA5}">
                      <a16:colId xmlns:a16="http://schemas.microsoft.com/office/drawing/2014/main" val="931294459"/>
                    </a:ext>
                  </a:extLst>
                </a:gridCol>
              </a:tblGrid>
              <a:tr h="367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r>
                        <a:rPr lang="en-US" sz="1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sz="1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539840"/>
                  </a:ext>
                </a:extLst>
              </a:tr>
              <a:tr h="348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팀 소개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한정된 자원을 가지고 가파른 성장 모멘텀을 가져야 하는 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스타트업에서는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 비즈니스를 ‘</a:t>
                      </a:r>
                      <a:r>
                        <a:rPr lang="ko-KR" altLang="en-US" sz="10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누가’이끌어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가느냐가 가장 중요합니다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마지막으로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왜 우리 팀이 이 비즈니스를 잘 할 수 밖에 없는지 그 이유에 대해 자유롭게 기술해주세요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구성과 각 팀원들의 이력이나 개인적인 히스토리 등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ase" latinLnBrk="0"/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◦ 팀원들이 이 비즈니스를 통해 어떠한 세상의 변화를 꿈꾸고 있고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얼마나 갈망하는지도 간략히 적어주세요</a:t>
                      </a:r>
                      <a:r>
                        <a:rPr lang="en-US" altLang="ko-KR" sz="10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79846"/>
                  </a:ext>
                </a:extLst>
              </a:tr>
            </a:tbl>
          </a:graphicData>
        </a:graphic>
      </p:graphicFrame>
      <p:cxnSp>
        <p:nvCxnSpPr>
          <p:cNvPr id="11" name="직선 연결선[R] 24">
            <a:extLst>
              <a:ext uri="{FF2B5EF4-FFF2-40B4-BE49-F238E27FC236}">
                <a16:creationId xmlns:a16="http://schemas.microsoft.com/office/drawing/2014/main" id="{21D56581-F6E5-4BE1-9D88-D39B28EA9D39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D9B7D6-6B00-4671-84AC-F57FEAAA0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6566FEA2-B7D2-42CD-A1C4-D87A4395066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C5FD0FA8-7B54-499B-9FBE-8B3BCA265162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  <p:sp>
        <p:nvSpPr>
          <p:cNvPr id="18" name="텍스트 상자 33"/>
          <p:cNvSpPr txBox="1">
            <a:spLocks/>
          </p:cNvSpPr>
          <p:nvPr/>
        </p:nvSpPr>
        <p:spPr>
          <a:xfrm rot="0">
            <a:off x="152400" y="-666750"/>
            <a:ext cx="718248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팀 역량 : 도전 정신과 열정, 관련 경험 등 참가자팀의 전문성 및 경력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56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32BA9FA1-929B-244E-B675-76842AF7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8830" y="6393180"/>
            <a:ext cx="2145030" cy="365125"/>
          </a:xfrm>
        </p:spPr>
        <p:txBody>
          <a:bodyPr/>
          <a:lstStyle/>
          <a:p>
            <a:fld id="{41688140-3933-FA48-B5E4-2B73F14866CC}" type="slidenum">
              <a:rPr kumimoji="1" lang="ko-KR" altLang="en-US" smtClean="0">
                <a:solidFill>
                  <a:schemeClr val="bg1"/>
                </a:solidFill>
                <a:latin typeface="+mn-ea"/>
              </a:rPr>
              <a:t>3</a:t>
            </a:fld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95B183-F234-D141-9939-EC08F105BF94}"/>
              </a:ext>
            </a:extLst>
          </p:cNvPr>
          <p:cNvSpPr txBox="1"/>
          <p:nvPr/>
        </p:nvSpPr>
        <p:spPr>
          <a:xfrm>
            <a:off x="542290" y="887095"/>
            <a:ext cx="1998345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spc="-100" dirty="0">
                <a:latin typeface="+mn-ea"/>
                <a:cs typeface="Nanum Gothic ExtraBold" charset="-127"/>
              </a:rPr>
              <a:t>유의사항</a:t>
            </a:r>
            <a:endParaRPr kumimoji="1" lang="en-US" altLang="ko-KR" sz="3600" spc="-100" dirty="0">
              <a:latin typeface="+mn-ea"/>
              <a:cs typeface="Nanum Gothic ExtraBold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B791F6-5778-4A4B-9F4A-589A8AD4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08CE10-C0A3-4260-A413-F49BADCE5E95}"/>
              </a:ext>
            </a:extLst>
          </p:cNvPr>
          <p:cNvSpPr txBox="1"/>
          <p:nvPr/>
        </p:nvSpPr>
        <p:spPr>
          <a:xfrm>
            <a:off x="603885" y="1754505"/>
            <a:ext cx="8695055" cy="4686935"/>
          </a:xfrm>
          <a:prstGeom prst="rect">
            <a:avLst/>
          </a:prstGeom>
          <a:solidFill>
            <a:srgbClr val="B8C2F6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8133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ko-KR" sz="1200" kern="0" dirty="0">
              <a:solidFill>
                <a:srgbClr val="000000"/>
              </a:solidFill>
              <a:latin typeface="맑은 고딕 (본문)"/>
            </a:endParaRPr>
          </a:p>
          <a:p>
            <a:pPr marL="481330" marR="63500" indent="-2286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신청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·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접수 이후 공개된 아이디어는 법적으로 보호받을 수 없으며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이를 보호받기 위해서는 신청자가 공개 이전에 직접 지식재산권을 획득하여야 합니다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.(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단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창업아이디어 및 아이템이 출원 전에 공개된 경우 공개된 시점부터 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12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개월 이내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 (본문)"/>
              </a:rPr>
              <a:t>공지예외적용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 주장을 통해 출원 가능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디자인의 경우 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6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개월 이내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 (본문)"/>
            </a:endParaRPr>
          </a:p>
          <a:p>
            <a:pPr marL="2324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타인의 아이디어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기술 등을 모방하였을 경우 발생되는 모든 민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·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형사상의 책임은 참가자 본인에게 있습니다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</a:p>
          <a:p>
            <a:pPr marL="2324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접수된 서류는 반환 불가하며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서류 내용은 접수 및 평가과정에서 비밀로 유지됩니다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</a:p>
          <a:p>
            <a:pPr marL="2324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4.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경진대회 형태 운영으로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별도 이의신청은 없습니다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 (본문)"/>
            </a:endParaRPr>
          </a:p>
          <a:p>
            <a:pPr marL="2451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제출된 자료에 대해 허위사실 및 부당행위 적발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참가자격 관련 제외기준이 확인될 경우 자격박탈 및 상금환수 등 조치 예정입니다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 (본문)"/>
            </a:endParaRPr>
          </a:p>
          <a:p>
            <a:pPr marL="2451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5.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타인의 명예를 훼손하거나 음란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폭력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불법 정보에 대한 항목이 포함되는 경우 심사 대상에서 제외될 수 있으며 선정 </a:t>
            </a:r>
            <a:b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후에도 수상 선정이 취소될 수 있습니다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 (본문)"/>
            </a:endParaRPr>
          </a:p>
          <a:p>
            <a:pPr marL="2451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6.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제출된 자료에 대해 허위사실 및 부당행위 적발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참가자격 관련 제외기준이 확인될 경우 자격박탈 및 상금환수 등 </a:t>
            </a:r>
            <a:b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  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조치 예정입니다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맑은 고딕 (본문)"/>
            </a:endParaRPr>
          </a:p>
          <a:p>
            <a:pPr marL="2451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7.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공모 내용 및 일정은 주최 측 사정에 따라 변경될 수 있으며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관련 일정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변경사항 및 안내사항은 제출된 연락처 및 </a:t>
            </a:r>
            <a:b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</a:b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   </a:t>
            </a:r>
            <a:r>
              <a:rPr lang="ko-KR" altLang="en-US" sz="1200" kern="0" dirty="0">
                <a:solidFill>
                  <a:srgbClr val="000000"/>
                </a:solidFill>
                <a:latin typeface="맑은 고딕 (본문)"/>
              </a:rPr>
              <a:t>이메일로 발송됩니다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 (본문)"/>
              </a:rPr>
              <a:t>.</a:t>
            </a:r>
          </a:p>
          <a:p>
            <a:pPr marL="245110" marR="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dirty="0">
              <a:solidFill>
                <a:srgbClr val="000000"/>
              </a:solidFill>
              <a:latin typeface="맑은 고딕 (본문)"/>
            </a:endParaRPr>
          </a:p>
        </p:txBody>
      </p:sp>
      <p:cxnSp>
        <p:nvCxnSpPr>
          <p:cNvPr id="10" name="직선 연결선[R] 24">
            <a:extLst>
              <a:ext uri="{FF2B5EF4-FFF2-40B4-BE49-F238E27FC236}">
                <a16:creationId xmlns:a16="http://schemas.microsoft.com/office/drawing/2014/main" id="{29DEBD22-5849-4C0B-B04B-F92D22BF1320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4E6AADE-EDE0-4967-A120-4356F17C5424}"/>
              </a:ext>
            </a:extLst>
          </p:cNvPr>
          <p:cNvSpPr txBox="1">
            <a:spLocks/>
          </p:cNvSpPr>
          <p:nvPr/>
        </p:nvSpPr>
        <p:spPr>
          <a:xfrm>
            <a:off x="7148830" y="6393180"/>
            <a:ext cx="2145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688140-3933-FA48-B5E4-2B73F14866CC}" type="slidenum">
              <a:rPr kumimoji="1" lang="ko-KR" altLang="en-US" smtClean="0">
                <a:solidFill>
                  <a:schemeClr val="bg1"/>
                </a:solidFill>
                <a:latin typeface="+mn-ea"/>
              </a:rPr>
              <a:pPr/>
              <a:t>3</a:t>
            </a:fld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바닥글 개체 틀 1">
            <a:extLst>
              <a:ext uri="{FF2B5EF4-FFF2-40B4-BE49-F238E27FC236}">
                <a16:creationId xmlns:a16="http://schemas.microsoft.com/office/drawing/2014/main" id="{457E67D8-9A15-46E9-B219-4911F02A29C0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F588ACC5-69BA-4EA1-B25A-EF82E2C28C51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447290" cy="63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80071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32BA9FA1-929B-244E-B675-76842AF7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8830" y="6393180"/>
            <a:ext cx="2145030" cy="365125"/>
          </a:xfrm>
        </p:spPr>
        <p:txBody>
          <a:bodyPr/>
          <a:lstStyle/>
          <a:p>
            <a:fld id="{41688140-3933-FA48-B5E4-2B73F14866CC}" type="slidenum">
              <a:rPr kumimoji="1" lang="ko-KR" altLang="en-US" smtClean="0">
                <a:solidFill>
                  <a:schemeClr val="bg1"/>
                </a:solidFill>
                <a:latin typeface="+mn-ea"/>
              </a:rPr>
              <a:t>4</a:t>
            </a:fld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바닥글 개체 틀 1">
            <a:extLst>
              <a:ext uri="{FF2B5EF4-FFF2-40B4-BE49-F238E27FC236}">
                <a16:creationId xmlns:a16="http://schemas.microsoft.com/office/drawing/2014/main" id="{8043CE14-5794-4641-AADC-EDB92522ADDE}"/>
              </a:ext>
            </a:extLst>
          </p:cNvPr>
          <p:cNvSpPr txBox="1">
            <a:spLocks/>
          </p:cNvSpPr>
          <p:nvPr/>
        </p:nvSpPr>
        <p:spPr>
          <a:xfrm>
            <a:off x="7067550" y="65119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500" dirty="0">
                <a:solidFill>
                  <a:schemeClr val="bg1"/>
                </a:solidFill>
                <a:latin typeface="+mn-ea"/>
              </a:rPr>
              <a:t>ⓒ 2021. H-</a:t>
            </a:r>
            <a:r>
              <a:rPr lang="en-US" altLang="ko-KR" sz="500" dirty="0" err="1">
                <a:solidFill>
                  <a:schemeClr val="bg1"/>
                </a:solidFill>
                <a:latin typeface="+mn-ea"/>
              </a:rPr>
              <a:t>OnDream</a:t>
            </a:r>
            <a:r>
              <a:rPr lang="en-US" altLang="ko-KR" sz="500" dirty="0">
                <a:solidFill>
                  <a:schemeClr val="bg1"/>
                </a:solidFill>
                <a:latin typeface="+mn-ea"/>
              </a:rPr>
              <a:t> Startup Ground All rights reserved. </a:t>
            </a:r>
            <a:endParaRPr lang="ko-KR" altLang="en-US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95B183-F234-D141-9939-EC08F105BF94}"/>
              </a:ext>
            </a:extLst>
          </p:cNvPr>
          <p:cNvSpPr txBox="1"/>
          <p:nvPr/>
        </p:nvSpPr>
        <p:spPr>
          <a:xfrm>
            <a:off x="542290" y="887095"/>
            <a:ext cx="1555115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spc="-100" dirty="0">
                <a:latin typeface="+mn-ea"/>
                <a:cs typeface="Nanum Gothic ExtraBold" charset="-127"/>
              </a:rPr>
              <a:t>목차</a:t>
            </a:r>
            <a:endParaRPr kumimoji="1" lang="en-US" altLang="ko-KR" sz="3600" spc="-100" dirty="0">
              <a:latin typeface="+mn-ea"/>
              <a:cs typeface="Nanum Gothic ExtraBold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37EFD7-DCD1-4EC2-9FDF-A9BB3B9E5CF8}"/>
              </a:ext>
            </a:extLst>
          </p:cNvPr>
          <p:cNvGrpSpPr/>
          <p:nvPr/>
        </p:nvGrpSpPr>
        <p:grpSpPr>
          <a:xfrm>
            <a:off x="631825" y="2322195"/>
            <a:ext cx="8623935" cy="2668270"/>
            <a:chOff x="631825" y="2322195"/>
            <a:chExt cx="8623935" cy="26682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D66C7E-360E-6D44-AF0B-734E2F954017}"/>
                </a:ext>
              </a:extLst>
            </p:cNvPr>
            <p:cNvSpPr txBox="1"/>
            <p:nvPr/>
          </p:nvSpPr>
          <p:spPr>
            <a:xfrm>
              <a:off x="631825" y="2322195"/>
              <a:ext cx="2346960" cy="631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kumimoji="1" lang="en-US" altLang="ko-KR" sz="3600" spc="-100" dirty="0">
                  <a:latin typeface="+mn-ea"/>
                  <a:cs typeface="Nanum Gothic ExtraBold" charset="-127"/>
                </a:rPr>
                <a:t>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2E2521-DFF7-FC41-865D-3A1C90373EB5}"/>
                </a:ext>
              </a:extLst>
            </p:cNvPr>
            <p:cNvSpPr txBox="1"/>
            <p:nvPr/>
          </p:nvSpPr>
          <p:spPr>
            <a:xfrm>
              <a:off x="2755900" y="2322195"/>
              <a:ext cx="1747520" cy="631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kumimoji="1" lang="en-US" altLang="ko-KR" sz="3600" spc="-100" dirty="0">
                  <a:latin typeface="+mn-ea"/>
                  <a:cs typeface="Nanum Gothic ExtraBold" charset="-127"/>
                </a:rPr>
                <a:t>II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6B79CD-33EF-114B-B2B5-646B626CD1B1}"/>
                </a:ext>
              </a:extLst>
            </p:cNvPr>
            <p:cNvSpPr txBox="1"/>
            <p:nvPr/>
          </p:nvSpPr>
          <p:spPr>
            <a:xfrm>
              <a:off x="4918710" y="2322195"/>
              <a:ext cx="1355725" cy="631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kumimoji="1" lang="en-US" altLang="ko-KR" sz="3600" spc="-100" dirty="0">
                  <a:latin typeface="+mn-ea"/>
                  <a:cs typeface="Nanum Gothic ExtraBold" charset="-127"/>
                </a:rPr>
                <a:t>III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2D81B5-797B-7741-855E-160BDFF54104}"/>
                </a:ext>
              </a:extLst>
            </p:cNvPr>
            <p:cNvSpPr txBox="1"/>
            <p:nvPr/>
          </p:nvSpPr>
          <p:spPr>
            <a:xfrm>
              <a:off x="2855595" y="3613785"/>
              <a:ext cx="1787525" cy="13563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defTabSz="843780" fontAlgn="base">
                <a:lnSpc>
                  <a:spcPct val="130000"/>
                </a:lnSpc>
              </a:pPr>
              <a:r>
                <a:rPr lang="ko-KR" altLang="en-US" sz="1400" spc="-30" dirty="0">
                  <a:latin typeface="+mn-ea"/>
                  <a:cs typeface="Apple SD 산돌고딕 Neo 일반체"/>
                </a:rPr>
                <a:t>제품</a:t>
              </a:r>
              <a:r>
                <a:rPr lang="en-US" altLang="ko-KR" sz="1400" spc="-30" dirty="0">
                  <a:latin typeface="+mn-ea"/>
                  <a:cs typeface="Apple SD 산돌고딕 Neo 일반체"/>
                </a:rPr>
                <a:t>(</a:t>
              </a:r>
              <a:r>
                <a:rPr lang="ko-KR" altLang="en-US" sz="1400" spc="-30" dirty="0">
                  <a:latin typeface="+mn-ea"/>
                  <a:cs typeface="Apple SD 산돌고딕 Neo 일반체"/>
                </a:rPr>
                <a:t>서비스</a:t>
              </a:r>
              <a:r>
                <a:rPr lang="en-US" altLang="ko-KR" sz="1400" spc="-30" dirty="0">
                  <a:latin typeface="+mn-ea"/>
                  <a:cs typeface="Apple SD 산돌고딕 Neo 일반체"/>
                </a:rPr>
                <a:t>) </a:t>
              </a:r>
              <a:r>
                <a:rPr lang="ko-KR" altLang="en-US" sz="1400" spc="-30" dirty="0">
                  <a:latin typeface="+mn-ea"/>
                  <a:cs typeface="Apple SD 산돌고딕 Neo 일반체"/>
                </a:rPr>
                <a:t>소개</a:t>
              </a:r>
              <a:endParaRPr lang="en-US" altLang="ko-KR" sz="14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endParaRPr lang="en-US" altLang="ko-KR" sz="1100" b="1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  <a:cs typeface="Apple SD 산돌고딕 Neo 일반체"/>
                </a:rPr>
                <a:t>1  </a:t>
              </a:r>
              <a:r>
                <a:rPr lang="ko-KR" altLang="en-US" sz="1100" spc="-30" dirty="0">
                  <a:latin typeface="+mn-ea"/>
                  <a:cs typeface="Apple SD 산돌고딕 Neo 일반체"/>
                </a:rPr>
                <a:t>창업 아이템 소개</a:t>
              </a:r>
              <a:endParaRPr lang="en-US" altLang="ko-KR" sz="11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  <a:cs typeface="Apple SD 산돌고딕 Neo 일반체"/>
                </a:rPr>
                <a:t>2  </a:t>
              </a:r>
              <a:r>
                <a:rPr lang="ko-KR" altLang="en-US" sz="1100" spc="-30" dirty="0">
                  <a:latin typeface="+mn-ea"/>
                  <a:cs typeface="Apple SD 산돌고딕 Neo 일반체"/>
                </a:rPr>
                <a:t>창업 아이템의 핵심가치</a:t>
              </a:r>
              <a:endParaRPr lang="en-US" altLang="ko-KR" sz="11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  <a:cs typeface="Apple SD 산돌고딕 Neo 일반체"/>
                </a:rPr>
                <a:t>3  </a:t>
              </a:r>
              <a:r>
                <a:rPr lang="ko-KR" altLang="en-US" sz="1100" spc="-30" dirty="0">
                  <a:latin typeface="+mn-ea"/>
                  <a:cs typeface="Apple SD 산돌고딕 Neo 일반체"/>
                </a:rPr>
                <a:t>창업 아이템의 차별성</a:t>
              </a:r>
              <a:endParaRPr lang="en-US" altLang="ko-KR" sz="11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endParaRPr lang="ko-KR" altLang="en-US" sz="1100" spc="-30" dirty="0">
                <a:latin typeface="+mn-ea"/>
                <a:cs typeface="Apple SD 산돌고딕 Neo 일반체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76FF60-ED35-364C-92B2-F41BD42901C4}"/>
                </a:ext>
              </a:extLst>
            </p:cNvPr>
            <p:cNvSpPr txBox="1"/>
            <p:nvPr/>
          </p:nvSpPr>
          <p:spPr>
            <a:xfrm>
              <a:off x="5035550" y="3613785"/>
              <a:ext cx="2016125" cy="9163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defTabSz="843780" fontAlgn="base">
                <a:lnSpc>
                  <a:spcPct val="130000"/>
                </a:lnSpc>
              </a:pPr>
              <a:r>
                <a:rPr lang="ko-KR" altLang="en-US" sz="1400" spc="-30" dirty="0">
                  <a:latin typeface="+mn-ea"/>
                  <a:cs typeface="Apple SD 산돌고딕 Neo 일반체"/>
                </a:rPr>
                <a:t>비즈니스모델 캔버스</a:t>
              </a:r>
              <a:endParaRPr lang="en-US" altLang="ko-KR" sz="14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endParaRPr lang="en-US" altLang="ko-KR" sz="1100" b="1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  <a:cs typeface="Apple SD 산돌고딕 Neo 일반체"/>
                </a:rPr>
                <a:t>1  </a:t>
              </a:r>
              <a:r>
                <a:rPr lang="ko-KR" altLang="en-US" sz="1100" spc="-30" dirty="0">
                  <a:latin typeface="+mn-ea"/>
                  <a:cs typeface="Apple SD 산돌고딕 Neo 일반체"/>
                </a:rPr>
                <a:t>작성 예시</a:t>
              </a:r>
              <a:endParaRPr lang="en-US" altLang="ko-KR" sz="11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  <a:cs typeface="Apple SD 산돌고딕 Neo 일반체"/>
                </a:rPr>
                <a:t>2  </a:t>
              </a:r>
              <a:r>
                <a:rPr lang="ko-KR" altLang="en-US" sz="1100" spc="-30" dirty="0">
                  <a:latin typeface="+mn-ea"/>
                  <a:cs typeface="Apple SD 산돌고딕 Neo 일반체"/>
                </a:rPr>
                <a:t>비즈니스모델 캔버스 작성</a:t>
              </a: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1C34ADC9-DAC5-A149-9839-0C32919B6394}"/>
                </a:ext>
              </a:extLst>
            </p:cNvPr>
            <p:cNvCxnSpPr>
              <a:cxnSpLocks/>
            </p:cNvCxnSpPr>
            <p:nvPr/>
          </p:nvCxnSpPr>
          <p:spPr>
            <a:xfrm>
              <a:off x="722630" y="3019425"/>
              <a:ext cx="0" cy="381000"/>
            </a:xfrm>
            <a:prstGeom prst="line">
              <a:avLst/>
            </a:prstGeom>
            <a:ln w="3175">
              <a:solidFill>
                <a:srgbClr val="F4A3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6704263-BDD8-214C-83AE-4168295A89C3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35" y="3019425"/>
              <a:ext cx="0" cy="381000"/>
            </a:xfrm>
            <a:prstGeom prst="line">
              <a:avLst/>
            </a:prstGeom>
            <a:ln w="3175">
              <a:solidFill>
                <a:srgbClr val="F4A3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F9A8FFA5-18A7-7947-A514-1BC770A7C41F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40" y="3019425"/>
              <a:ext cx="0" cy="381000"/>
            </a:xfrm>
            <a:prstGeom prst="line">
              <a:avLst/>
            </a:prstGeom>
            <a:ln w="3175">
              <a:solidFill>
                <a:srgbClr val="F4A3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9DBC2AB6-FC23-7145-AEFD-D0F523AB6633}"/>
                </a:ext>
              </a:extLst>
            </p:cNvPr>
            <p:cNvCxnSpPr>
              <a:cxnSpLocks/>
            </p:cNvCxnSpPr>
            <p:nvPr/>
          </p:nvCxnSpPr>
          <p:spPr>
            <a:xfrm>
              <a:off x="722630" y="3206750"/>
              <a:ext cx="8533130" cy="0"/>
            </a:xfrm>
            <a:prstGeom prst="line">
              <a:avLst/>
            </a:prstGeom>
            <a:ln w="3175">
              <a:solidFill>
                <a:srgbClr val="F4A3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36D02B-7493-134E-BCDE-1D412C906415}"/>
                </a:ext>
              </a:extLst>
            </p:cNvPr>
            <p:cNvSpPr txBox="1"/>
            <p:nvPr/>
          </p:nvSpPr>
          <p:spPr>
            <a:xfrm>
              <a:off x="7051040" y="2322195"/>
              <a:ext cx="1355725" cy="6311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kumimoji="1" lang="en-US" altLang="ko-KR" sz="3600" spc="-100" dirty="0">
                  <a:latin typeface="+mn-ea"/>
                  <a:cs typeface="Nanum Gothic ExtraBold" charset="-127"/>
                </a:rPr>
                <a:t>IV</a:t>
              </a:r>
            </a:p>
          </p:txBody>
        </p: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BDEA26B0-27AF-E44E-A0D1-7EDE84AAE1E4}"/>
                </a:ext>
              </a:extLst>
            </p:cNvPr>
            <p:cNvCxnSpPr>
              <a:cxnSpLocks/>
            </p:cNvCxnSpPr>
            <p:nvPr/>
          </p:nvCxnSpPr>
          <p:spPr>
            <a:xfrm>
              <a:off x="7115810" y="3019425"/>
              <a:ext cx="0" cy="381000"/>
            </a:xfrm>
            <a:prstGeom prst="line">
              <a:avLst/>
            </a:prstGeom>
            <a:ln w="3175">
              <a:solidFill>
                <a:srgbClr val="F4A3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F2C6D0-20FD-4C41-9C37-254CC68B5BB1}"/>
                </a:ext>
              </a:extLst>
            </p:cNvPr>
            <p:cNvSpPr txBox="1"/>
            <p:nvPr/>
          </p:nvSpPr>
          <p:spPr>
            <a:xfrm>
              <a:off x="7125970" y="3613785"/>
              <a:ext cx="1461770" cy="6959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defTabSz="843780" fontAlgn="base">
                <a:lnSpc>
                  <a:spcPct val="130000"/>
                </a:lnSpc>
              </a:pPr>
              <a:r>
                <a:rPr lang="ko-KR" altLang="en-US" sz="1400" spc="-30" dirty="0">
                  <a:latin typeface="+mn-ea"/>
                  <a:cs typeface="Apple SD 산돌고딕 Neo 일반체"/>
                </a:rPr>
                <a:t>팀 소개</a:t>
              </a:r>
              <a:endParaRPr lang="en-US" altLang="ko-KR" sz="14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endParaRPr lang="en-US" altLang="ko-KR" sz="1100" b="1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  <a:cs typeface="Apple SD 산돌고딕 Neo 일반체"/>
                </a:rPr>
                <a:t>1  </a:t>
              </a:r>
              <a:r>
                <a:rPr lang="ko-KR" altLang="en-US" sz="1100" spc="-30" dirty="0" err="1">
                  <a:latin typeface="+mn-ea"/>
                  <a:cs typeface="Apple SD 산돌고딕 Neo 일반체"/>
                </a:rPr>
                <a:t>창업팀</a:t>
              </a:r>
              <a:r>
                <a:rPr lang="ko-KR" altLang="en-US" sz="1100" spc="-30" dirty="0">
                  <a:latin typeface="+mn-ea"/>
                  <a:cs typeface="Apple SD 산돌고딕 Neo 일반체"/>
                </a:rPr>
                <a:t> 및 멤버 소개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D7B3DE-612C-4BE8-B6D5-2A280F9CEF76}"/>
                </a:ext>
              </a:extLst>
            </p:cNvPr>
            <p:cNvSpPr txBox="1"/>
            <p:nvPr/>
          </p:nvSpPr>
          <p:spPr>
            <a:xfrm>
              <a:off x="753745" y="3634105"/>
              <a:ext cx="1787525" cy="13563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defTabSz="843780" fontAlgn="base">
                <a:lnSpc>
                  <a:spcPct val="130000"/>
                </a:lnSpc>
              </a:pPr>
              <a:r>
                <a:rPr lang="ko-KR" altLang="en-US" sz="1400" spc="-30" dirty="0">
                  <a:latin typeface="+mn-ea"/>
                  <a:cs typeface="Apple SD 산돌고딕 Neo 일반체"/>
                </a:rPr>
                <a:t>사업배경</a:t>
              </a:r>
              <a:endParaRPr lang="en-US" altLang="ko-KR" sz="1400" spc="-30" dirty="0">
                <a:latin typeface="+mn-ea"/>
                <a:cs typeface="Apple SD 산돌고딕 Neo 일반체"/>
              </a:endParaRPr>
            </a:p>
            <a:p>
              <a:pPr defTabSz="843780" fontAlgn="base">
                <a:lnSpc>
                  <a:spcPct val="130000"/>
                </a:lnSpc>
              </a:pPr>
              <a:endParaRPr lang="en-US" altLang="ko-KR" sz="1100" b="1" spc="-30" dirty="0">
                <a:latin typeface="+mn-ea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</a:rPr>
                <a:t>1  </a:t>
              </a:r>
              <a:r>
                <a:rPr lang="ko-KR" altLang="en-US" sz="1100" spc="-30" dirty="0">
                  <a:latin typeface="+mn-ea"/>
                </a:rPr>
                <a:t>기본 입력정보</a:t>
              </a:r>
              <a:endParaRPr lang="en-US" altLang="ko-KR" sz="1100" spc="-30" dirty="0">
                <a:latin typeface="+mn-ea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</a:rPr>
                <a:t>2  </a:t>
              </a:r>
              <a:r>
                <a:rPr lang="ko-KR" altLang="en-US" sz="1100" spc="-30" dirty="0">
                  <a:latin typeface="+mn-ea"/>
                </a:rPr>
                <a:t>해결하고자 하는 문제</a:t>
              </a:r>
              <a:endParaRPr lang="en-US" altLang="ko-KR" sz="1100" spc="-30" dirty="0">
                <a:latin typeface="+mn-ea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</a:rPr>
                <a:t>3  </a:t>
              </a:r>
              <a:r>
                <a:rPr lang="ko-KR" altLang="en-US" sz="1100" spc="-30" dirty="0">
                  <a:latin typeface="+mn-ea"/>
                </a:rPr>
                <a:t>문제에 관심을 가진 이유</a:t>
              </a:r>
              <a:endParaRPr lang="en-US" altLang="ko-KR" sz="1100" spc="-30" dirty="0">
                <a:latin typeface="+mn-ea"/>
              </a:endParaRPr>
            </a:p>
            <a:p>
              <a:pPr defTabSz="843780" fontAlgn="base">
                <a:lnSpc>
                  <a:spcPct val="130000"/>
                </a:lnSpc>
              </a:pPr>
              <a:r>
                <a:rPr lang="en-US" altLang="ko-KR" sz="1100" spc="-30" dirty="0">
                  <a:latin typeface="+mn-ea"/>
                </a:rPr>
                <a:t>4  </a:t>
              </a:r>
              <a:r>
                <a:rPr lang="ko-KR" altLang="en-US" sz="1100" spc="-30" dirty="0">
                  <a:latin typeface="+mn-ea"/>
                </a:rPr>
                <a:t>문제의 중요도</a:t>
              </a:r>
            </a:p>
          </p:txBody>
        </p:sp>
      </p:grpSp>
      <p:sp>
        <p:nvSpPr>
          <p:cNvPr id="29" name="바닥글 개체 틀 1">
            <a:extLst>
              <a:ext uri="{FF2B5EF4-FFF2-40B4-BE49-F238E27FC236}">
                <a16:creationId xmlns:a16="http://schemas.microsoft.com/office/drawing/2014/main" id="{FB1555BA-0B24-4445-9512-5F876E52F471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32" name="바닥글 개체 틀 1">
            <a:extLst>
              <a:ext uri="{FF2B5EF4-FFF2-40B4-BE49-F238E27FC236}">
                <a16:creationId xmlns:a16="http://schemas.microsoft.com/office/drawing/2014/main" id="{DD1A53E9-CD31-4BB6-A7C3-401165862BA1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B791F6-5778-4A4B-9F4A-589A8AD42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cxnSp>
        <p:nvCxnSpPr>
          <p:cNvPr id="23" name="직선 연결선[R] 24">
            <a:extLst>
              <a:ext uri="{FF2B5EF4-FFF2-40B4-BE49-F238E27FC236}">
                <a16:creationId xmlns:a16="http://schemas.microsoft.com/office/drawing/2014/main" id="{74F3AE51-B4E7-4401-8C26-9509842C06E6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07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AC608D-F19C-F349-805D-660A6D10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428490" y="-2176145"/>
            <a:ext cx="5644515" cy="2027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A411A4-594F-4208-8D85-2A5CF033D894}"/>
              </a:ext>
            </a:extLst>
          </p:cNvPr>
          <p:cNvSpPr txBox="1"/>
          <p:nvPr/>
        </p:nvSpPr>
        <p:spPr>
          <a:xfrm>
            <a:off x="654050" y="255905"/>
            <a:ext cx="335788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43780" fontAlgn="base"/>
            <a:r>
              <a:rPr lang="ko-KR" altLang="en-US" sz="1400" dirty="0">
                <a:latin typeface="+mj-lt"/>
                <a:cs typeface="Apple SD 산돌고딕 Neo 일반체"/>
              </a:rPr>
              <a:t>팀 정보</a:t>
            </a:r>
            <a:endParaRPr lang="en-US" altLang="ko-KR" sz="1200" dirty="0">
              <a:latin typeface="+mj-lt"/>
              <a:cs typeface="Apple SD 산돌고딕 Neo 일반체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08305" y="1615440"/>
          <a:ext cx="9100820" cy="4563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7445"/>
                <a:gridCol w="689610"/>
                <a:gridCol w="1605280"/>
                <a:gridCol w="2294890"/>
                <a:gridCol w="1147445"/>
                <a:gridCol w="2216150"/>
              </a:tblGrid>
              <a:tr h="5778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팀</a:t>
                      </a:r>
                      <a:r>
                        <a:rPr lang="ko-KR" altLang="en-US" sz="1000" kern="1200" b="1">
                          <a:solidFill>
                            <a:srgbClr val="FFFFFF"/>
                          </a:solidFill>
                          <a:latin typeface="+mn-ea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000" kern="120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이름</a:t>
                      </a:r>
                      <a:endParaRPr lang="ko-KR" altLang="en-US" sz="1000" kern="120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20살의 샐러드</a:t>
                      </a:r>
                      <a:endParaRPr lang="ko-KR" altLang="en-US" sz="1000" kern="1200" b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사업자등록번호</a:t>
                      </a:r>
                      <a:endParaRPr lang="ko-KR" altLang="en-US" sz="1000" kern="120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408-35-43942</a:t>
                      </a:r>
                      <a:endParaRPr lang="ko-KR" altLang="en-US" sz="1000" kern="1200" b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78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창업</a:t>
                      </a: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+mn-ea"/>
                          <a:ea typeface="맑은 고딕" charset="0"/>
                          <a:cs typeface="Times New Roman" charset="0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아이템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영양 맞춤형 식물성 샐러드</a:t>
                      </a:r>
                      <a:endParaRPr lang="ko-KR" altLang="en-US" sz="1000" kern="1200" b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6197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창업 아이템 소개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000" kern="1200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식단 테스트를 통해 영양 밸런스 맞춤 샐러드 제공</a:t>
                      </a:r>
                      <a:endParaRPr lang="ko-KR" altLang="en-US" sz="1000" kern="1200" b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778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팀 구성원 수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총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(   </a:t>
                      </a:r>
                      <a:r>
                        <a:rPr lang="ko-KR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 )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명 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/ 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남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(  </a:t>
                      </a:r>
                      <a:r>
                        <a:rPr lang="ko-KR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 )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명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여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(   )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명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77850">
                <a:tc rowSpan="3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대표자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인적사항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성명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김경렬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생년월일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1993.07.19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785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연락처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전화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010-2189-8733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chemeClr val="bg1"/>
                          </a:solidFill>
                          <a:latin typeface="+mn-ea"/>
                          <a:ea typeface="맑은 고딕" charset="0"/>
                          <a:cs typeface="Times New Roman" charset="0"/>
                        </a:rPr>
                        <a:t>E-Mail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+mn-ea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 lvl="1">
                        <a:buFontTx/>
                        <a:buNone/>
                      </a:pPr>
                      <a:r>
                        <a:rPr 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gogogooggg@naver.com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785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주소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서울특별시 금천구 독산로 160-3 501호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3403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지원경로</a:t>
                      </a: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1D6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4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sz="100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Times New Roman" charset="0"/>
                        </a:rPr>
                        <a:t>창업 동아리에서 정보 제공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A8B8A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cxnSp>
        <p:nvCxnSpPr>
          <p:cNvPr id="11" name="직선 연결선[R] 24">
            <a:extLst>
              <a:ext uri="{FF2B5EF4-FFF2-40B4-BE49-F238E27FC236}">
                <a16:creationId xmlns:a16="http://schemas.microsoft.com/office/drawing/2014/main" id="{924A0CF4-3197-4CEB-8F3E-9DDB1B6FFE47}"/>
              </a:ext>
            </a:extLst>
          </p:cNvPr>
          <p:cNvCxnSpPr>
            <a:cxnSpLocks/>
          </p:cNvCxnSpPr>
          <p:nvPr/>
        </p:nvCxnSpPr>
        <p:spPr>
          <a:xfrm>
            <a:off x="631825" y="549275"/>
            <a:ext cx="8646160" cy="0"/>
          </a:xfrm>
          <a:prstGeom prst="line">
            <a:avLst/>
          </a:prstGeom>
          <a:ln w="3175">
            <a:solidFill>
              <a:srgbClr val="0913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BC51DE7-E082-4844-96B0-5A60DB65A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4" name="바닥글 개체 틀 1">
            <a:extLst>
              <a:ext uri="{FF2B5EF4-FFF2-40B4-BE49-F238E27FC236}">
                <a16:creationId xmlns:a16="http://schemas.microsoft.com/office/drawing/2014/main" id="{0BBF79A4-F78A-458D-B20D-267BCC267F06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6F3BC920-6A98-4679-A529-1216DA9CFEBA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374888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A322B3-6167-8C47-A285-D25BEF10FE5C}"/>
              </a:ext>
            </a:extLst>
          </p:cNvPr>
          <p:cNvSpPr/>
          <p:nvPr/>
        </p:nvSpPr>
        <p:spPr>
          <a:xfrm>
            <a:off x="-231140" y="-83820"/>
            <a:ext cx="10215880" cy="7015480"/>
          </a:xfrm>
          <a:prstGeom prst="rect">
            <a:avLst/>
          </a:prstGeom>
          <a:solidFill>
            <a:srgbClr val="101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0DE2CE3-AF4A-A744-9A0C-E2812091B181}"/>
              </a:ext>
            </a:extLst>
          </p:cNvPr>
          <p:cNvCxnSpPr>
            <a:cxnSpLocks/>
          </p:cNvCxnSpPr>
          <p:nvPr/>
        </p:nvCxnSpPr>
        <p:spPr>
          <a:xfrm>
            <a:off x="643255" y="3426460"/>
            <a:ext cx="863092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ABA4A2-4519-4E47-B1FF-736E8BF8F518}"/>
              </a:ext>
            </a:extLst>
          </p:cNvPr>
          <p:cNvSpPr/>
          <p:nvPr/>
        </p:nvSpPr>
        <p:spPr>
          <a:xfrm>
            <a:off x="7110095" y="2285365"/>
            <a:ext cx="2183765" cy="2400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5000" dirty="0">
                <a:solidFill>
                  <a:schemeClr val="bg1"/>
                </a:solidFill>
                <a:latin typeface="+mj-lt"/>
              </a:rPr>
              <a:t>I</a:t>
            </a:r>
            <a:endParaRPr kumimoji="1" lang="ko-KR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B1B3E-81F1-E94B-BF18-C4B73AF48EE5}"/>
              </a:ext>
            </a:extLst>
          </p:cNvPr>
          <p:cNvSpPr txBox="1"/>
          <p:nvPr/>
        </p:nvSpPr>
        <p:spPr>
          <a:xfrm>
            <a:off x="583565" y="2660015"/>
            <a:ext cx="5283200" cy="63119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>
              <a:lnSpc>
                <a:spcPts val="4200"/>
              </a:lnSpc>
            </a:pPr>
            <a:r>
              <a:rPr kumimoji="1" lang="ko-KR" altLang="en-US" sz="3600" b="1" spc="-1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  <a:cs typeface="Nanum Gothic ExtraBold" charset="-127"/>
              </a:rPr>
              <a:t>사업배경</a:t>
            </a:r>
            <a:endParaRPr kumimoji="1" lang="en-US" altLang="ko-KR" sz="3600" b="1" spc="-100" dirty="0">
              <a:solidFill>
                <a:schemeClr val="bg1"/>
              </a:solidFill>
              <a:latin typeface="+mj-lt"/>
              <a:ea typeface="Noto Sans CJK KR" panose="020B0500000000000000" pitchFamily="34" charset="-128"/>
              <a:cs typeface="Nanum Gothic ExtraBold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18615-6A6A-42A3-8BC5-688E5EF9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445" y="62230"/>
            <a:ext cx="431165" cy="496570"/>
          </a:xfrm>
          <a:prstGeom prst="rect">
            <a:avLst/>
          </a:prstGeom>
        </p:spPr>
      </p:pic>
      <p:sp>
        <p:nvSpPr>
          <p:cNvPr id="17" name="바닥글 개체 틀 1">
            <a:extLst>
              <a:ext uri="{FF2B5EF4-FFF2-40B4-BE49-F238E27FC236}">
                <a16:creationId xmlns:a16="http://schemas.microsoft.com/office/drawing/2014/main" id="{31481CF5-D6C0-4390-B341-EBFECA7F5A13}"/>
              </a:ext>
            </a:extLst>
          </p:cNvPr>
          <p:cNvSpPr txBox="1">
            <a:spLocks/>
          </p:cNvSpPr>
          <p:nvPr/>
        </p:nvSpPr>
        <p:spPr>
          <a:xfrm>
            <a:off x="7647305" y="6689725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ⓒ 2021 GLOBALORDER Co., Ltd. All rights reserved. </a:t>
            </a:r>
            <a:endParaRPr lang="ko-KR" altLang="en-US" sz="800" dirty="0">
              <a:solidFill>
                <a:schemeClr val="bg1"/>
              </a:solidFill>
              <a:latin typeface="+mj-lt"/>
              <a:ea typeface="Noto Sans CJK KR DemiLight" panose="020B0400000000000000" pitchFamily="34" charset="-128"/>
            </a:endParaRPr>
          </a:p>
        </p:txBody>
      </p:sp>
      <p:sp>
        <p:nvSpPr>
          <p:cNvPr id="18" name="바닥글 개체 틀 1">
            <a:extLst>
              <a:ext uri="{FF2B5EF4-FFF2-40B4-BE49-F238E27FC236}">
                <a16:creationId xmlns:a16="http://schemas.microsoft.com/office/drawing/2014/main" id="{6F996770-7329-43AD-B743-A9B741168F93}"/>
              </a:ext>
            </a:extLst>
          </p:cNvPr>
          <p:cNvSpPr txBox="1">
            <a:spLocks/>
          </p:cNvSpPr>
          <p:nvPr/>
        </p:nvSpPr>
        <p:spPr>
          <a:xfrm>
            <a:off x="0" y="6694170"/>
            <a:ext cx="2258695" cy="127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2021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년 제 </a:t>
            </a:r>
            <a:r>
              <a:rPr lang="en-US" altLang="ko-KR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1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회차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드림오더</a:t>
            </a:r>
            <a:r>
              <a:rPr lang="ko-KR" altLang="en-US" sz="800" dirty="0">
                <a:solidFill>
                  <a:schemeClr val="bg1"/>
                </a:solidFill>
                <a:latin typeface="+mj-lt"/>
                <a:ea typeface="Noto Sans CJK KR DemiLight" panose="020B0400000000000000" pitchFamily="34" charset="-128"/>
              </a:rPr>
              <a:t> 창업 아이디어 공모전</a:t>
            </a:r>
          </a:p>
        </p:txBody>
      </p:sp>
    </p:spTree>
    <p:extLst>
      <p:ext uri="{BB962C8B-B14F-4D97-AF65-F5344CB8AC3E}">
        <p14:creationId xmlns:p14="http://schemas.microsoft.com/office/powerpoint/2010/main" val="266829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54050" y="255905"/>
            <a:ext cx="3358515" cy="215900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fontAlgn="base" defTabSz="843915" latinLnBrk="0">
              <a:buFontTx/>
              <a:buNone/>
            </a:pPr>
            <a:r>
              <a:rPr lang="en-US" altLang="ko-KR" sz="1400">
                <a:latin typeface="+mj-lt"/>
                <a:ea typeface="Calibri Light" charset="0"/>
                <a:cs typeface="Apple SD 산돌고딕 Neo 일반체" charset="0"/>
              </a:rPr>
              <a:t>Ⅰ. </a:t>
            </a:r>
            <a:r>
              <a:rPr lang="ko-KR" altLang="en-US" sz="1400">
                <a:latin typeface="Calibri Light" charset="0"/>
                <a:cs typeface="Apple SD 산돌고딕 Neo 일반체" charset="0"/>
              </a:rPr>
              <a:t>사업 배경 소개</a:t>
            </a:r>
            <a:endParaRPr lang="ko-KR" altLang="en-US" sz="1400">
              <a:latin typeface="Calibri Light" charset="0"/>
              <a:cs typeface="Apple SD 산돌고딕 Neo 일반체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631825" y="549275"/>
            <a:ext cx="8646795" cy="635"/>
          </a:xfrm>
          <a:prstGeom prst="line"/>
          <a:ln w="3175" cap="flat" cmpd="sng">
            <a:solidFill>
              <a:srgbClr val="0913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도형 54"/>
          <p:cNvSpPr>
            <a:spLocks/>
          </p:cNvSpPr>
          <p:nvPr/>
        </p:nvSpPr>
        <p:spPr>
          <a:xfrm rot="0">
            <a:off x="3619500" y="2286000"/>
            <a:ext cx="2286635" cy="2286635"/>
          </a:xfrm>
          <a:prstGeom prst="ellipse"/>
          <a:solidFill>
            <a:srgbClr val="CCFF66"/>
          </a:solidFill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 배경 문제점 및 계획 도출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9"/>
          <p:cNvSpPr>
            <a:spLocks/>
          </p:cNvSpPr>
          <p:nvPr/>
        </p:nvSpPr>
        <p:spPr>
          <a:xfrm rot="0">
            <a:off x="2571750" y="1238250"/>
            <a:ext cx="4401185" cy="4401185"/>
          </a:xfrm>
          <a:prstGeom prst="ellipse"/>
          <a:noFill/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3"/>
          <p:cNvSpPr>
            <a:spLocks/>
          </p:cNvSpPr>
          <p:nvPr/>
        </p:nvSpPr>
        <p:spPr>
          <a:xfrm rot="0">
            <a:off x="2052955" y="776605"/>
            <a:ext cx="1795780" cy="1776730"/>
          </a:xfrm>
          <a:prstGeom prst="ellipse"/>
          <a:solidFill>
            <a:srgbClr val="D6FFBD"/>
          </a:solidFill>
          <a:ln w="0">
            <a:noFill/>
            <a:prstDash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해결하고자 하는 사회 문제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64"/>
          <p:cNvSpPr>
            <a:spLocks/>
          </p:cNvSpPr>
          <p:nvPr/>
        </p:nvSpPr>
        <p:spPr>
          <a:xfrm rot="0">
            <a:off x="6087110" y="1400810"/>
            <a:ext cx="1795780" cy="1776730"/>
          </a:xfrm>
          <a:prstGeom prst="ellipse"/>
          <a:solidFill>
            <a:srgbClr val="D6FFBD"/>
          </a:solidFill>
          <a:ln w="0">
            <a:noFill/>
            <a:prstDash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사회 트렌드 인식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65"/>
          <p:cNvSpPr>
            <a:spLocks/>
          </p:cNvSpPr>
          <p:nvPr/>
        </p:nvSpPr>
        <p:spPr>
          <a:xfrm rot="0">
            <a:off x="5873115" y="4215765"/>
            <a:ext cx="1795780" cy="1776730"/>
          </a:xfrm>
          <a:prstGeom prst="ellipse"/>
          <a:solidFill>
            <a:srgbClr val="D6FFBD"/>
          </a:solidFill>
          <a:ln w="0">
            <a:noFill/>
            <a:prstDash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추진 하고자 하는 사업에 대한 소개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66"/>
          <p:cNvSpPr>
            <a:spLocks/>
          </p:cNvSpPr>
          <p:nvPr/>
        </p:nvSpPr>
        <p:spPr>
          <a:xfrm rot="0">
            <a:off x="1434465" y="3434715"/>
            <a:ext cx="1795780" cy="1776730"/>
          </a:xfrm>
          <a:prstGeom prst="ellipse"/>
          <a:solidFill>
            <a:srgbClr val="D6FFBD"/>
          </a:solidFill>
          <a:ln w="0">
            <a:noFill/>
            <a:prstDash/>
          </a:ln>
          <a:effectLst>
            <a:outerShdw sx="100000" sy="100000" blurRad="50800" dist="38100" dir="0" rotWithShape="0" algn="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solidFill>
                  <a:schemeClr val="tx1"/>
                </a:solidFill>
                <a:latin typeface="맑은 고딕" charset="0"/>
                <a:ea typeface="맑은 고딕" charset="0"/>
              </a:rPr>
              <a:t>추진 하고자 하는 사업에 대한 소개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3"/>
          <p:cNvSpPr txBox="1">
            <a:spLocks/>
          </p:cNvSpPr>
          <p:nvPr/>
        </p:nvSpPr>
        <p:spPr>
          <a:xfrm rot="0">
            <a:off x="654050" y="255905"/>
            <a:ext cx="3358515" cy="215900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fontAlgn="base" defTabSz="843915" latinLnBrk="0">
              <a:buFontTx/>
              <a:buNone/>
            </a:pPr>
            <a:r>
              <a:rPr lang="en-US" altLang="ko-KR" sz="1400">
                <a:latin typeface="+mj-lt"/>
                <a:ea typeface="Calibri Light" charset="0"/>
                <a:cs typeface="Apple SD 산돌고딕 Neo 일반체" charset="0"/>
              </a:rPr>
              <a:t>Ⅰ. </a:t>
            </a:r>
            <a:r>
              <a:rPr lang="ko-KR" altLang="en-US" sz="1400">
                <a:latin typeface="Calibri Light" charset="0"/>
                <a:cs typeface="Apple SD 산돌고딕 Neo 일반체" charset="0"/>
              </a:rPr>
              <a:t>해결하고자 하는 사회 문제</a:t>
            </a:r>
            <a:endParaRPr lang="ko-KR" altLang="en-US" sz="1400">
              <a:latin typeface="Calibri Light" charset="0"/>
              <a:cs typeface="Apple SD 산돌고딕 Neo 일반체" charset="0"/>
            </a:endParaRPr>
          </a:p>
        </p:txBody>
      </p:sp>
      <p:cxnSp>
        <p:nvCxnSpPr>
          <p:cNvPr id="4" name="도형 5"/>
          <p:cNvCxnSpPr/>
          <p:nvPr/>
        </p:nvCxnSpPr>
        <p:spPr>
          <a:xfrm rot="0">
            <a:off x="631825" y="549275"/>
            <a:ext cx="8646795" cy="635"/>
          </a:xfrm>
          <a:prstGeom prst="line"/>
          <a:ln w="3175" cap="flat" cmpd="sng">
            <a:solidFill>
              <a:srgbClr val="0913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도형 6"/>
          <p:cNvSpPr>
            <a:spLocks/>
          </p:cNvSpPr>
          <p:nvPr/>
        </p:nvSpPr>
        <p:spPr>
          <a:xfrm rot="0">
            <a:off x="647700" y="1527175"/>
            <a:ext cx="4648835" cy="2343785"/>
          </a:xfrm>
          <a:prstGeom prst="roundRect"/>
          <a:noFill/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10"/>
          <p:cNvSpPr>
            <a:spLocks/>
          </p:cNvSpPr>
          <p:nvPr/>
        </p:nvSpPr>
        <p:spPr>
          <a:xfrm rot="0">
            <a:off x="1085850" y="1851025"/>
            <a:ext cx="1677035" cy="1677035"/>
          </a:xfrm>
          <a:prstGeom prst="ellipse"/>
          <a:solidFill>
            <a:srgbClr val="CCFF66"/>
          </a:solidFill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‘지구를 위한 채식’ 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11"/>
          <p:cNvSpPr>
            <a:spLocks/>
          </p:cNvSpPr>
          <p:nvPr/>
        </p:nvSpPr>
        <p:spPr>
          <a:xfrm rot="0">
            <a:off x="3176905" y="1846580"/>
            <a:ext cx="1677035" cy="1677035"/>
          </a:xfrm>
          <a:prstGeom prst="ellipse"/>
          <a:solidFill>
            <a:srgbClr val="CCFF66"/>
          </a:solidFill>
          <a:ln w="12700" cap="flat" cmpd="sng">
            <a:solidFill>
              <a:srgbClr val="CCFF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latin typeface="맑은 고딕" charset="0"/>
                <a:ea typeface="맑은 고딕" charset="0"/>
              </a:rPr>
              <a:t>성인 기준 3명 중 1명만 하루 권장량을 먹고 있음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8"/>
          <p:cNvSpPr txBox="1">
            <a:spLocks/>
          </p:cNvSpPr>
          <p:nvPr/>
        </p:nvSpPr>
        <p:spPr>
          <a:xfrm rot="0">
            <a:off x="1504950" y="955675"/>
            <a:ext cx="293433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해결하고자 하는 사회 문제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9"/>
          <p:cNvSpPr>
            <a:spLocks/>
          </p:cNvSpPr>
          <p:nvPr/>
        </p:nvSpPr>
        <p:spPr>
          <a:xfrm rot="0">
            <a:off x="6753860" y="1842135"/>
            <a:ext cx="1677035" cy="1677035"/>
          </a:xfrm>
          <a:prstGeom prst="ellipse"/>
          <a:solidFill>
            <a:srgbClr val="000000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400">
                <a:solidFill>
                  <a:schemeClr val="bg1"/>
                </a:solidFill>
                <a:latin typeface="맑은 고딕" charset="0"/>
                <a:ea typeface="맑은 고딕" charset="0"/>
              </a:rPr>
              <a:t>채식주의자 및 민감체질들의 외식 불편함 해결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22"/>
          <p:cNvSpPr txBox="1">
            <a:spLocks/>
          </p:cNvSpPr>
          <p:nvPr/>
        </p:nvSpPr>
        <p:spPr>
          <a:xfrm rot="0">
            <a:off x="15875" y="6635750"/>
            <a:ext cx="2395220" cy="21653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* 참고 : 질병관리본부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23"/>
          <p:cNvSpPr txBox="1">
            <a:spLocks/>
          </p:cNvSpPr>
          <p:nvPr/>
        </p:nvSpPr>
        <p:spPr>
          <a:xfrm rot="0">
            <a:off x="6672580" y="948055"/>
            <a:ext cx="185991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페인포인트 해결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2" name="표 25"/>
          <p:cNvGraphicFramePr>
            <a:graphicFrameLocks noGrp="1"/>
          </p:cNvGraphicFramePr>
          <p:nvPr/>
        </p:nvGraphicFramePr>
        <p:xfrm>
          <a:off x="651510" y="4270375"/>
          <a:ext cx="8634730" cy="192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240"/>
                <a:gridCol w="7730490"/>
              </a:tblGrid>
              <a:tr h="52451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트렌드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① 코로나-19 발생 이후 샐러드 판매가 2019년 같은 기간보다 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75% 증가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② 채식인구 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10년새 10배↑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580">
                <a:tc row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문제점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[소비자] 영양성분을 알 수 없고 맛있게 먹기 위해 추가한 소스, 고기 재료들로 인해 고칼로리 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[판매자] 원재료의 공급가격 변동을 예측할 수 없어 소비자가가 높게 잡힘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977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해결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방안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</a:rPr>
                        <a:t>•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영양성분 데이터 제공 및 한국 권장 영양섭취 기준과 비교 분석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</a:rPr>
                        <a:t>• 계절식품을 이용하여 가격 변동성을 최소화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</a:endParaRPr>
                    </a:p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</a:rPr>
                        <a:t>• 농수산물 직거래 플렛폼과 연계하여 공급가↓, 소비자가↓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54050" y="255905"/>
            <a:ext cx="3358515" cy="215900"/>
          </a:xfrm>
          <a:prstGeom prst="rect"/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fontAlgn="base" defTabSz="843915" latinLnBrk="0">
              <a:buFontTx/>
              <a:buNone/>
            </a:pPr>
            <a:r>
              <a:rPr lang="en-US" altLang="ko-KR" sz="1400">
                <a:latin typeface="+mj-lt"/>
                <a:ea typeface="Calibri Light" charset="0"/>
                <a:cs typeface="Apple SD 산돌고딕 Neo 일반체" charset="0"/>
              </a:rPr>
              <a:t>Ⅰ. </a:t>
            </a:r>
            <a:r>
              <a:rPr lang="ko-KR" altLang="en-US" sz="1400">
                <a:latin typeface="Calibri Light" charset="0"/>
                <a:cs typeface="Apple SD 산돌고딕 Neo 일반체" charset="0"/>
              </a:rPr>
              <a:t>사업 배경</a:t>
            </a:r>
            <a:endParaRPr lang="ko-KR" altLang="en-US" sz="1400">
              <a:latin typeface="Calibri Light" charset="0"/>
              <a:cs typeface="Apple SD 산돌고딕 Neo 일반체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631825" y="549275"/>
            <a:ext cx="8646795" cy="635"/>
          </a:xfrm>
          <a:prstGeom prst="line"/>
          <a:ln w="3175" cap="flat" cmpd="sng">
            <a:solidFill>
              <a:srgbClr val="0913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 rot="0">
            <a:off x="15875" y="6635750"/>
            <a:ext cx="2395220" cy="2165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* 참고 : 질병관리본부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27"/>
          <p:cNvSpPr txBox="1">
            <a:spLocks/>
          </p:cNvSpPr>
          <p:nvPr/>
        </p:nvSpPr>
        <p:spPr>
          <a:xfrm rot="0" flipH="1">
            <a:off x="1030605" y="-1409700"/>
            <a:ext cx="7669530" cy="11385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base" latinLnBrk="0" lvl="1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◦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사업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아이템을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통하여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해결하고자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하는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고객의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문제를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기술해주세요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+mn-lt"/>
              <a:ea typeface="Calibri" charset="0"/>
              <a:cs typeface="+mn-cs"/>
            </a:endParaRPr>
          </a:p>
          <a:p>
            <a:pPr marL="0" indent="0" algn="ctr" fontAlgn="base" latinLnBrk="0" lvl="1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◦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객관성을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위해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정량지표와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해당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지표의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출처를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같이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써주시면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더욱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좋습니다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.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+mn-lt"/>
              <a:ea typeface="Calibri" charset="0"/>
              <a:cs typeface="+mn-cs"/>
            </a:endParaRPr>
          </a:p>
          <a:p>
            <a:pPr marL="0" indent="0" algn="ctr" fontAlgn="base" latinLnBrk="0" lvl="1"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예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)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사업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아이템이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승객을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위한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멀미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치료제인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경우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, “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기내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승객중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x%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는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멀미를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앓고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있음</a:t>
            </a:r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_2021.xx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Calibri" charset="0"/>
                <a:ea typeface="맑은 고딕" charset="0"/>
                <a:cs typeface="+mn-cs"/>
              </a:rPr>
              <a:t>기관”</a:t>
            </a:r>
            <a:r>
              <a:rPr lang="ko-KR" altLang="en-US" sz="1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+mn-cs"/>
              </a:rPr>
              <a:t> 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+mn-lt"/>
              <a:ea typeface="Calibri" charset="0"/>
              <a:cs typeface="+mn-cs"/>
            </a:endParaRPr>
          </a:p>
          <a:p>
            <a:pPr marL="0" indent="0" algn="ctr" latinLnBrk="1" lvl="1">
              <a:buFontTx/>
              <a:buNone/>
            </a:pPr>
            <a:r>
              <a:rPr lang="ko-KR" altLang="ko-KR" sz="10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Times New Roman" charset="0"/>
              </a:rPr>
              <a:t>* 해결하고자 하는 니즈 또는 페인 포인트가 무엇인지, 제시한 방법이 적절한 해결 방안인지</a:t>
            </a:r>
            <a:endParaRPr lang="ko-KR" altLang="en-US" sz="1000" b="1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charset="0"/>
            </a:endParaRPr>
          </a:p>
          <a:p>
            <a:pPr marL="0" indent="0" algn="ctr" latinLnBrk="1" lvl="1">
              <a:buFontTx/>
              <a:buNone/>
            </a:pPr>
            <a:endParaRPr lang="ko-KR" altLang="en-US" sz="1000" b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Times New Roman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29" descr="C:/Users/hejuc/AppData/Roaming/PolarisOffice/ETemp/24732_14399616/fImage1016435318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" y="902970"/>
            <a:ext cx="4317365" cy="2945765"/>
          </a:xfrm>
          <a:prstGeom prst="rect"/>
          <a:noFill/>
        </p:spPr>
      </p:pic>
      <p:pic>
        <p:nvPicPr>
          <p:cNvPr id="14" name="그림 30" descr="C:/Users/hejuc/AppData/Roaming/PolarisOffice/ETemp/24732_14399616/fImage51873731992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14900" y="910590"/>
            <a:ext cx="4382135" cy="2938145"/>
          </a:xfrm>
          <a:prstGeom prst="rect"/>
          <a:noFill/>
        </p:spPr>
      </p:pic>
      <p:graphicFrame>
        <p:nvGraphicFramePr>
          <p:cNvPr id="12" name="표 28"/>
          <p:cNvGraphicFramePr>
            <a:graphicFrameLocks noGrp="1"/>
          </p:cNvGraphicFramePr>
          <p:nvPr/>
        </p:nvGraphicFramePr>
        <p:xfrm>
          <a:off x="559435" y="781685"/>
          <a:ext cx="8641715" cy="3510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1015"/>
                <a:gridCol w="4330700"/>
              </a:tblGrid>
              <a:tr h="305752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39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(출처 : 라이센스뉴스, 2021.01)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(출처 : 중앙일보, 2020.01)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31"/>
          <p:cNvGraphicFramePr>
            <a:graphicFrameLocks noGrp="1"/>
          </p:cNvGraphicFramePr>
          <p:nvPr/>
        </p:nvGraphicFramePr>
        <p:xfrm>
          <a:off x="556260" y="4479925"/>
          <a:ext cx="8663940" cy="192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3940"/>
              </a:tblGrid>
              <a:tr h="192214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</a:rPr>
                        <a:t>□ 사회가 주목하는 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267</Paragraphs>
  <Words>1321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m.y social company</dc:creator>
  <cp:lastModifiedBy>코리아</cp:lastModifiedBy>
  <dc:title>PowerPoint 프레젠테이션</dc:title>
  <cp:version>9.102.76.43786</cp:version>
  <dcterms:modified xsi:type="dcterms:W3CDTF">2021-04-17T11:35:12Z</dcterms:modified>
</cp:coreProperties>
</file>